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311" r:id="rId3"/>
    <p:sldId id="258" r:id="rId4"/>
    <p:sldId id="312" r:id="rId5"/>
    <p:sldId id="291" r:id="rId6"/>
    <p:sldId id="314" r:id="rId7"/>
    <p:sldId id="294" r:id="rId8"/>
    <p:sldId id="316" r:id="rId9"/>
    <p:sldId id="295" r:id="rId10"/>
    <p:sldId id="315" r:id="rId11"/>
    <p:sldId id="296" r:id="rId12"/>
    <p:sldId id="317" r:id="rId13"/>
    <p:sldId id="297" r:id="rId14"/>
    <p:sldId id="318" r:id="rId15"/>
    <p:sldId id="298" r:id="rId16"/>
    <p:sldId id="319" r:id="rId17"/>
    <p:sldId id="299" r:id="rId18"/>
    <p:sldId id="320" r:id="rId19"/>
    <p:sldId id="321" r:id="rId20"/>
    <p:sldId id="301" r:id="rId21"/>
    <p:sldId id="323" r:id="rId22"/>
    <p:sldId id="303" r:id="rId23"/>
    <p:sldId id="324" r:id="rId24"/>
    <p:sldId id="304" r:id="rId25"/>
    <p:sldId id="325" r:id="rId26"/>
    <p:sldId id="305" r:id="rId27"/>
    <p:sldId id="326" r:id="rId28"/>
    <p:sldId id="327" r:id="rId29"/>
    <p:sldId id="328" r:id="rId30"/>
    <p:sldId id="261" r:id="rId31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976"/>
    <a:srgbClr val="AE85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1" autoAdjust="0"/>
    <p:restoredTop sz="94630" autoAdjust="0"/>
  </p:normalViewPr>
  <p:slideViewPr>
    <p:cSldViewPr>
      <p:cViewPr varScale="1">
        <p:scale>
          <a:sx n="116" d="100"/>
          <a:sy n="116" d="100"/>
        </p:scale>
        <p:origin x="238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5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2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412"/>
          </a:xfrm>
          <a:prstGeom prst="rect">
            <a:avLst/>
          </a:prstGeom>
        </p:spPr>
        <p:txBody>
          <a:bodyPr vert="horz" lIns="91285" tIns="45642" rIns="91285" bIns="45642" rtlCol="0"/>
          <a:lstStyle>
            <a:lvl1pPr algn="r">
              <a:defRPr sz="1200"/>
            </a:lvl1pPr>
          </a:lstStyle>
          <a:p>
            <a:fld id="{BBE773D9-08DD-45C3-B6EA-7EBBB2591AFA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85" tIns="45642" rIns="91285" bIns="45642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285" tIns="45642" rIns="91285" bIns="4564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60" cy="496412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60" cy="496412"/>
          </a:xfrm>
          <a:prstGeom prst="rect">
            <a:avLst/>
          </a:prstGeom>
        </p:spPr>
        <p:txBody>
          <a:bodyPr vert="horz" lIns="91285" tIns="45642" rIns="91285" bIns="45642" rtlCol="0" anchor="b"/>
          <a:lstStyle>
            <a:lvl1pPr algn="r">
              <a:defRPr sz="1200"/>
            </a:lvl1pPr>
          </a:lstStyle>
          <a:p>
            <a:fld id="{2D1D362D-D470-4E36-ADE3-B4B444D500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501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6266791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12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833041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13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6716914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14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9051370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15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7093810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16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1432040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17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3089365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18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2397676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19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9506803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20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0333717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21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31704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3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22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5754826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23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2588921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24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78693096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25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62737466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26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0600812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27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9119583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28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06119194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29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8295408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5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7174112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6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049121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7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1865428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8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328511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9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7868914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10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0064404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11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45295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9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2636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969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7545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343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8250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920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45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061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027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1D0F1-45D5-4D36-A5CB-A6F468EAF9B3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2015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1D0F1-45D5-4D36-A5CB-A6F468EAF9B3}" type="datetimeFigureOut">
              <a:rPr lang="en-GB" smtClean="0"/>
              <a:t>21/03/2018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EC8EC-0F4B-4CDB-8AC0-556EC31B66C3}" type="slidenum">
              <a:rPr lang="en-GB" smtClean="0"/>
              <a:t>‹#›</a:t>
            </a:fld>
            <a:endParaRPr lang="en-GB"/>
          </a:p>
        </p:txBody>
      </p:sp>
      <p:sp>
        <p:nvSpPr>
          <p:cNvPr id="7" name="fl" descr="CMA Data Classification: Public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CMA Data Classification: Public</a:t>
            </a:r>
            <a:endParaRPr lang="en-GB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71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3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3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3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3608" y="2420888"/>
            <a:ext cx="6400800" cy="3168352"/>
          </a:xfrm>
        </p:spPr>
        <p:txBody>
          <a:bodyPr>
            <a:normAutofit fontScale="92500" lnSpcReduction="20000"/>
          </a:bodyPr>
          <a:lstStyle/>
          <a:p>
            <a:pPr rtl="1"/>
            <a:r>
              <a:rPr lang="ar-KW" sz="4800" b="1" dirty="0" smtClean="0">
                <a:solidFill>
                  <a:srgbClr val="1F497D"/>
                </a:solidFill>
                <a:cs typeface="mohammad bold art 1" pitchFamily="2" charset="-78"/>
              </a:rPr>
              <a:t>نتائج استطلاع رأي نظام التصويت التراكمي</a:t>
            </a:r>
            <a:endParaRPr lang="en-US" sz="4800" b="1" dirty="0" smtClean="0">
              <a:solidFill>
                <a:srgbClr val="1F497D"/>
              </a:solidFill>
              <a:cs typeface="mohammad bold art 1" pitchFamily="2" charset="-78"/>
            </a:endParaRPr>
          </a:p>
          <a:p>
            <a:pPr rtl="1"/>
            <a:endParaRPr lang="ar-KW" sz="4800" b="1" dirty="0" smtClean="0">
              <a:solidFill>
                <a:srgbClr val="1F497D"/>
              </a:solidFill>
              <a:cs typeface="Times New Roman"/>
            </a:endParaRPr>
          </a:p>
          <a:p>
            <a:pPr rtl="1"/>
            <a:endParaRPr lang="ar-KW" sz="4800" b="1" dirty="0" smtClean="0">
              <a:solidFill>
                <a:srgbClr val="1F497D"/>
              </a:solidFill>
              <a:cs typeface="mohammad bold art 1" pitchFamily="2" charset="-78"/>
            </a:endParaRPr>
          </a:p>
          <a:p>
            <a:pPr rtl="1"/>
            <a:r>
              <a:rPr lang="ar-KW" sz="3600" b="1" dirty="0" smtClean="0">
                <a:solidFill>
                  <a:srgbClr val="1F497D"/>
                </a:solidFill>
                <a:cs typeface="mohammad bold art 1" pitchFamily="2" charset="-78"/>
              </a:rPr>
              <a:t> </a:t>
            </a:r>
            <a:endParaRPr lang="ar-KW" sz="2800" b="1" dirty="0" smtClean="0">
              <a:solidFill>
                <a:schemeClr val="tx2"/>
              </a:solidFill>
              <a:cs typeface="mohammad bold art 1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52128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24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847" y="151779"/>
            <a:ext cx="569701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2200" b="1" dirty="0">
                <a:solidFill>
                  <a:schemeClr val="tx2"/>
                </a:solidFill>
                <a:cs typeface="mohammad bold art 1" pitchFamily="2" charset="-78"/>
              </a:rPr>
              <a:t>3) هل توجد عوائق تواجه الشركات في دولة الكويت لتطبيق نظام التصويت التراكمي  </a:t>
            </a:r>
            <a:r>
              <a:rPr lang="ar-KW" sz="2200" b="1" dirty="0" smtClean="0">
                <a:solidFill>
                  <a:schemeClr val="tx2"/>
                </a:solidFill>
                <a:cs typeface="mohammad bold art 1" pitchFamily="2" charset="-78"/>
              </a:rPr>
              <a:t>؟</a:t>
            </a:r>
            <a:r>
              <a:rPr lang="en-US" sz="2200" b="1" dirty="0" smtClean="0">
                <a:solidFill>
                  <a:schemeClr val="tx2"/>
                </a:solidFill>
                <a:cs typeface="mohammad bold art 1" pitchFamily="2" charset="-78"/>
              </a:rPr>
              <a:t> </a:t>
            </a:r>
            <a:r>
              <a:rPr lang="ar-KW" sz="2200" b="1" dirty="0" smtClean="0">
                <a:solidFill>
                  <a:schemeClr val="tx2"/>
                </a:solidFill>
                <a:cs typeface="mohammad bold art 1" pitchFamily="2" charset="-78"/>
              </a:rPr>
              <a:t>(تابع)</a:t>
            </a:r>
            <a:endParaRPr lang="en-US" sz="22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871539" y="1294778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كافة الجهات: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871538" y="2779365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023938" y="4247107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غير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7624" y="1924115"/>
            <a:ext cx="7802690" cy="8552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37153" y="3349889"/>
            <a:ext cx="7394638" cy="8903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3811" y="4790152"/>
            <a:ext cx="7840409" cy="79667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30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9872" y="145316"/>
            <a:ext cx="5588893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 smtClean="0">
                <a:solidFill>
                  <a:schemeClr val="tx2"/>
                </a:solidFill>
                <a:cs typeface="mohammad bold art 1" pitchFamily="2" charset="-78"/>
              </a:rPr>
              <a:t>4</a:t>
            </a:r>
            <a:r>
              <a:rPr lang="ar-KW" sz="2400" b="1" dirty="0">
                <a:solidFill>
                  <a:schemeClr val="tx2"/>
                </a:solidFill>
                <a:cs typeface="mohammad bold art 1" pitchFamily="2" charset="-78"/>
              </a:rPr>
              <a:t>) ما هو تأثير تطبيق نظام التصويت التراكمي على مصالح كبار المساهمين ؟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533401" y="2982950"/>
            <a:ext cx="8220626" cy="3110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KW" sz="2400" dirty="0" smtClean="0">
                <a:cs typeface="mohammad bold art 1" pitchFamily="2" charset="-78"/>
              </a:rPr>
              <a:t>أهم الأسباب</a:t>
            </a:r>
          </a:p>
          <a:p>
            <a:pPr algn="r" rtl="1"/>
            <a:endParaRPr lang="ar-KW" sz="2400" dirty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-إيجابي</a:t>
            </a:r>
            <a:r>
              <a:rPr lang="ar-KW" sz="2400" dirty="0">
                <a:cs typeface="mohammad bold art 1" pitchFamily="2" charset="-78"/>
              </a:rPr>
              <a:t>: </a:t>
            </a:r>
            <a:endParaRPr lang="ar-KW" sz="2400" dirty="0" smtClean="0">
              <a:cs typeface="mohammad bold art 1" pitchFamily="2" charset="-78"/>
            </a:endParaRPr>
          </a:p>
          <a:p>
            <a:pPr marL="174625" indent="-174625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عدالة </a:t>
            </a:r>
            <a:r>
              <a:rPr lang="ar-KW" sz="2400" dirty="0" smtClean="0">
                <a:cs typeface="mohammad bold art 1" pitchFamily="2" charset="-78"/>
              </a:rPr>
              <a:t>ونزاهة وشفافية.</a:t>
            </a:r>
          </a:p>
          <a:p>
            <a:pPr marL="174625" indent="-174625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تمثيل أكبر </a:t>
            </a:r>
            <a:r>
              <a:rPr lang="ar-KW" sz="2400" dirty="0" smtClean="0">
                <a:cs typeface="mohammad bold art 1" pitchFamily="2" charset="-78"/>
              </a:rPr>
              <a:t>للأقلية.</a:t>
            </a:r>
            <a:endParaRPr lang="en-US" sz="2400" dirty="0" smtClean="0">
              <a:cs typeface="mohammad bold art 1" pitchFamily="2" charset="-78"/>
            </a:endParaRPr>
          </a:p>
          <a:p>
            <a:pPr marL="174625" indent="-174625" algn="r" rtl="1">
              <a:buFont typeface="+mj-lt"/>
              <a:buAutoNum type="arabicPeriod"/>
            </a:pPr>
            <a:endParaRPr lang="en-US" sz="2400" dirty="0">
              <a:cs typeface="mohammad bold art 1" pitchFamily="2" charset="-78"/>
            </a:endParaRPr>
          </a:p>
          <a:p>
            <a:pPr algn="just" rtl="1"/>
            <a:r>
              <a:rPr lang="ar-KW" sz="2400" dirty="0">
                <a:cs typeface="mohammad bold art 1" pitchFamily="2" charset="-78"/>
              </a:rPr>
              <a:t>-لا يوجد تأثير:</a:t>
            </a:r>
          </a:p>
          <a:p>
            <a:pPr marL="174625" indent="-174625" algn="just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وجود ممثل للأقلية بالمجلس لا يعني بالضرورة التأثير في عملية صنع القرار حيث أن القرار يتم اتخاذه بموافقة أغلبية أعضاء مجلس الإدارة والذين هم في العادة ممثلين لكبار الملاك.</a:t>
            </a:r>
          </a:p>
          <a:p>
            <a:pPr marL="174625" indent="-174625" algn="just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لن يكون هناك فرق بآلية التصويت نظرا لطبيعة السوق الكويتي.</a:t>
            </a:r>
            <a:endParaRPr lang="en-US" sz="2400" dirty="0">
              <a:cs typeface="mohammad bold art 1" pitchFamily="2" charset="-78"/>
            </a:endParaRPr>
          </a:p>
          <a:p>
            <a:pPr algn="r" rtl="1"/>
            <a:endParaRPr lang="ar-KW" sz="2400" dirty="0" smtClean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-سلبي: </a:t>
            </a:r>
          </a:p>
          <a:p>
            <a:pPr marL="174625" indent="-174625" algn="just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فقدان سيطرة كبار المساهمين على القرارات المتخذة في </a:t>
            </a:r>
            <a:r>
              <a:rPr lang="ar-KW" sz="2400" dirty="0" smtClean="0">
                <a:cs typeface="mohammad bold art 1" pitchFamily="2" charset="-78"/>
              </a:rPr>
              <a:t>الشركة.</a:t>
            </a:r>
          </a:p>
          <a:p>
            <a:pPr marL="174625" indent="-174625" algn="just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التصويت التراكمي قد يأتي بأشخاص عديمي اختصاص وبالتالي يؤدي إلى عدم تجانس بالمجلس وصعوبة في اتخاذ </a:t>
            </a:r>
            <a:r>
              <a:rPr lang="ar-KW" sz="2400" dirty="0" smtClean="0">
                <a:cs typeface="mohammad bold art 1" pitchFamily="2" charset="-78"/>
              </a:rPr>
              <a:t>القرارات.</a:t>
            </a:r>
          </a:p>
          <a:p>
            <a:pPr marL="174625" indent="-174625" algn="just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وجود أعضاء </a:t>
            </a:r>
            <a:r>
              <a:rPr lang="ar-KW" sz="2400" dirty="0">
                <a:cs typeface="mohammad bold art 1" pitchFamily="2" charset="-78"/>
              </a:rPr>
              <a:t>يرغبون </a:t>
            </a:r>
            <a:r>
              <a:rPr lang="ar-KW" sz="2400" dirty="0" smtClean="0">
                <a:cs typeface="mohammad bold art 1" pitchFamily="2" charset="-78"/>
              </a:rPr>
              <a:t>تغليب </a:t>
            </a:r>
            <a:r>
              <a:rPr lang="ar-KW" sz="2400" dirty="0">
                <a:cs typeface="mohammad bold art 1" pitchFamily="2" charset="-78"/>
              </a:rPr>
              <a:t>مصالح الأقليات (باعتبارها الأفضل من وجهة نظرهم) دون النظر إلي المصلحة العامة لمجموع المساهمين والتي يمثلها في الغالب كبار المساهمين سواء من حيث عدد الأسهم أو </a:t>
            </a:r>
            <a:r>
              <a:rPr lang="ar-KW" sz="2400" dirty="0" smtClean="0">
                <a:cs typeface="mohammad bold art 1" pitchFamily="2" charset="-78"/>
              </a:rPr>
              <a:t>قيمتها.</a:t>
            </a:r>
          </a:p>
          <a:p>
            <a:pPr marL="174625" indent="-174625" algn="just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عدم تقبل كبار المساهمين </a:t>
            </a:r>
            <a:r>
              <a:rPr lang="ar-KW" sz="2400" dirty="0" smtClean="0">
                <a:cs typeface="mohammad bold art 1" pitchFamily="2" charset="-78"/>
              </a:rPr>
              <a:t>دخول </a:t>
            </a:r>
            <a:r>
              <a:rPr lang="ar-KW" sz="2400" dirty="0">
                <a:cs typeface="mohammad bold art 1" pitchFamily="2" charset="-78"/>
              </a:rPr>
              <a:t>ممثل للأقلية قد يعارض </a:t>
            </a:r>
            <a:r>
              <a:rPr lang="ar-KW" sz="2400" dirty="0" smtClean="0">
                <a:cs typeface="mohammad bold art 1" pitchFamily="2" charset="-78"/>
              </a:rPr>
              <a:t>توجهاتهم.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7664" y="1609920"/>
            <a:ext cx="7029450" cy="131216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47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3887" y="151779"/>
            <a:ext cx="5445893" cy="1143000"/>
          </a:xfrm>
        </p:spPr>
        <p:txBody>
          <a:bodyPr>
            <a:normAutofit/>
          </a:bodyPr>
          <a:lstStyle/>
          <a:p>
            <a:pPr algn="just" rtl="1"/>
            <a:r>
              <a:rPr lang="ar-KW" sz="2300" b="1" dirty="0">
                <a:solidFill>
                  <a:schemeClr val="tx2"/>
                </a:solidFill>
                <a:cs typeface="mohammad bold art 1" pitchFamily="2" charset="-78"/>
              </a:rPr>
              <a:t>4) ما هو تأثير تطبيق نظام التصويت التراكمي على مصالح كبار المساهمين </a:t>
            </a:r>
            <a:r>
              <a:rPr lang="ar-KW" sz="2300" b="1" dirty="0" smtClean="0">
                <a:solidFill>
                  <a:schemeClr val="tx2"/>
                </a:solidFill>
                <a:cs typeface="mohammad bold art 1" pitchFamily="2" charset="-78"/>
              </a:rPr>
              <a:t>؟</a:t>
            </a:r>
            <a:r>
              <a:rPr lang="en-US" sz="2300" b="1" dirty="0" smtClean="0">
                <a:solidFill>
                  <a:schemeClr val="tx2"/>
                </a:solidFill>
                <a:cs typeface="mohammad bold art 1" pitchFamily="2" charset="-78"/>
              </a:rPr>
              <a:t> </a:t>
            </a:r>
            <a:r>
              <a:rPr lang="ar-KW" sz="2300" b="1" dirty="0" smtClean="0">
                <a:solidFill>
                  <a:schemeClr val="tx2"/>
                </a:solidFill>
                <a:cs typeface="mohammad bold art 1" pitchFamily="2" charset="-78"/>
              </a:rPr>
              <a:t>(تابع)</a:t>
            </a:r>
            <a:endParaRPr lang="en-US" sz="23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871539" y="1294778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كافة الجهات: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871538" y="2779365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023938" y="4247107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غير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9031" y="1818806"/>
            <a:ext cx="6000750" cy="112014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0905" y="3295625"/>
            <a:ext cx="6238875" cy="10572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67620" y="4818087"/>
            <a:ext cx="5591175" cy="11525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3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8362" y="58894"/>
            <a:ext cx="533893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>
                <a:solidFill>
                  <a:schemeClr val="tx2"/>
                </a:solidFill>
                <a:cs typeface="mohammad bold art 1" pitchFamily="2" charset="-78"/>
              </a:rPr>
              <a:t>5</a:t>
            </a:r>
            <a:r>
              <a:rPr lang="ar-KW" sz="2400" b="1" dirty="0">
                <a:solidFill>
                  <a:schemeClr val="tx2"/>
                </a:solidFill>
                <a:cs typeface="mohammad bold art 1" pitchFamily="2" charset="-78"/>
              </a:rPr>
              <a:t>) هل تفضل استخدام نظام التصويت التراكمي أو نظام التصويت العادي ؟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533401" y="2708920"/>
            <a:ext cx="8220626" cy="34452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KW" sz="2400" dirty="0" smtClean="0">
                <a:cs typeface="mohammad bold art 1" pitchFamily="2" charset="-78"/>
              </a:rPr>
              <a:t>أهم الأسباب</a:t>
            </a:r>
          </a:p>
          <a:p>
            <a:pPr algn="r" rtl="1"/>
            <a:endParaRPr lang="ar-KW" sz="2400" dirty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 أفضل </a:t>
            </a:r>
            <a:r>
              <a:rPr lang="ar-KW" sz="2400" dirty="0">
                <a:cs typeface="mohammad bold art 1" pitchFamily="2" charset="-78"/>
              </a:rPr>
              <a:t>نظام التصويت التراكمي: </a:t>
            </a:r>
            <a:endParaRPr lang="ar-KW" sz="2400" dirty="0" smtClean="0">
              <a:cs typeface="mohammad bold art 1" pitchFamily="2" charset="-78"/>
            </a:endParaRPr>
          </a:p>
          <a:p>
            <a:pPr marL="285750" indent="-2857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أفضل لحقوق الأقلية وصغار </a:t>
            </a:r>
            <a:r>
              <a:rPr lang="ar-KW" sz="2400" dirty="0" smtClean="0">
                <a:cs typeface="mohammad bold art 1" pitchFamily="2" charset="-78"/>
              </a:rPr>
              <a:t>المساهمين.</a:t>
            </a:r>
          </a:p>
          <a:p>
            <a:pPr marL="285750" indent="-2857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المساواة </a:t>
            </a:r>
            <a:r>
              <a:rPr lang="ar-KW" sz="2400" dirty="0" smtClean="0">
                <a:cs typeface="mohammad bold art 1" pitchFamily="2" charset="-78"/>
              </a:rPr>
              <a:t>والعدالة.</a:t>
            </a:r>
          </a:p>
          <a:p>
            <a:pPr marL="285750" indent="-28575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الحد من هيمنة كبار </a:t>
            </a:r>
            <a:r>
              <a:rPr lang="ar-KW" sz="2400" dirty="0">
                <a:cs typeface="mohammad bold art 1" pitchFamily="2" charset="-78"/>
              </a:rPr>
              <a:t>المساهمين</a:t>
            </a:r>
            <a:r>
              <a:rPr lang="ar-KW" sz="2400" dirty="0" smtClean="0">
                <a:cs typeface="mohammad bold art 1" pitchFamily="2" charset="-78"/>
              </a:rPr>
              <a:t>.</a:t>
            </a:r>
          </a:p>
          <a:p>
            <a:pPr algn="r" rtl="1"/>
            <a:endParaRPr lang="ar-KW" sz="2400" dirty="0" smtClean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-أفضل </a:t>
            </a:r>
            <a:r>
              <a:rPr lang="ar-KW" sz="2400" dirty="0">
                <a:cs typeface="mohammad bold art 1" pitchFamily="2" charset="-78"/>
              </a:rPr>
              <a:t>نظام التصويت </a:t>
            </a:r>
            <a:r>
              <a:rPr lang="ar-KW" sz="2400" dirty="0" smtClean="0">
                <a:cs typeface="mohammad bold art 1" pitchFamily="2" charset="-78"/>
              </a:rPr>
              <a:t>العادي: </a:t>
            </a:r>
          </a:p>
          <a:p>
            <a:pPr marL="285750" indent="-2857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أفضل لحقوق كبار </a:t>
            </a:r>
            <a:r>
              <a:rPr lang="ar-KW" sz="2400" dirty="0" smtClean="0">
                <a:cs typeface="mohammad bold art 1" pitchFamily="2" charset="-78"/>
              </a:rPr>
              <a:t>المساهمين.</a:t>
            </a:r>
          </a:p>
          <a:p>
            <a:pPr marL="285750" indent="-2857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الخيار الأفضل في السوق المحلي </a:t>
            </a:r>
            <a:r>
              <a:rPr lang="ar-KW" sz="2400" dirty="0" smtClean="0">
                <a:cs typeface="mohammad bold art 1" pitchFamily="2" charset="-78"/>
              </a:rPr>
              <a:t>الحالي.</a:t>
            </a:r>
          </a:p>
          <a:p>
            <a:pPr marL="285750" indent="-2857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استقرار مجلس </a:t>
            </a:r>
            <a:r>
              <a:rPr lang="ar-KW" sz="2400" dirty="0" smtClean="0">
                <a:cs typeface="mohammad bold art 1" pitchFamily="2" charset="-78"/>
              </a:rPr>
              <a:t>الإدارة.</a:t>
            </a:r>
            <a:endParaRPr lang="ar-KW" sz="2400" dirty="0">
              <a:cs typeface="mohammad bold art 1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1484784"/>
            <a:ext cx="8858250" cy="8858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09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4356" y="151779"/>
            <a:ext cx="5044108" cy="1143000"/>
          </a:xfrm>
        </p:spPr>
        <p:txBody>
          <a:bodyPr>
            <a:normAutofit/>
          </a:bodyPr>
          <a:lstStyle/>
          <a:p>
            <a:pPr algn="just" rtl="1"/>
            <a:r>
              <a:rPr lang="ar-KW" sz="2200" b="1" dirty="0">
                <a:solidFill>
                  <a:schemeClr val="tx2"/>
                </a:solidFill>
                <a:cs typeface="mohammad bold art 1" pitchFamily="2" charset="-78"/>
              </a:rPr>
              <a:t>5) هل تفضل استخدام نظام التصويت التراكمي أو نظام التصويت العادي </a:t>
            </a:r>
            <a:r>
              <a:rPr lang="ar-KW" sz="2200" b="1" dirty="0" smtClean="0">
                <a:solidFill>
                  <a:schemeClr val="tx2"/>
                </a:solidFill>
                <a:cs typeface="mohammad bold art 1" pitchFamily="2" charset="-78"/>
              </a:rPr>
              <a:t>؟</a:t>
            </a:r>
            <a:r>
              <a:rPr lang="en-US" sz="2200" b="1" dirty="0" smtClean="0">
                <a:solidFill>
                  <a:schemeClr val="tx2"/>
                </a:solidFill>
                <a:cs typeface="mohammad bold art 1" pitchFamily="2" charset="-78"/>
              </a:rPr>
              <a:t> </a:t>
            </a:r>
            <a:r>
              <a:rPr lang="ar-KW" sz="2200" b="1" dirty="0" smtClean="0">
                <a:solidFill>
                  <a:schemeClr val="tx2"/>
                </a:solidFill>
                <a:cs typeface="mohammad bold art 1" pitchFamily="2" charset="-78"/>
              </a:rPr>
              <a:t>(تابع)</a:t>
            </a:r>
            <a:endParaRPr lang="en-US" sz="22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871539" y="1294778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كافة الجهات: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871538" y="2779365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023938" y="4247107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غير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1942829"/>
            <a:ext cx="8858250" cy="8858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7704" y="3272873"/>
            <a:ext cx="7200800" cy="94821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5077455"/>
            <a:ext cx="9127504" cy="94297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03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1046" y="43773"/>
            <a:ext cx="5264323" cy="1301006"/>
          </a:xfrm>
        </p:spPr>
        <p:txBody>
          <a:bodyPr>
            <a:normAutofit/>
          </a:bodyPr>
          <a:lstStyle/>
          <a:p>
            <a:pPr algn="just" rtl="1"/>
            <a:r>
              <a:rPr lang="ar-KW" sz="2200" b="1" dirty="0" smtClean="0">
                <a:solidFill>
                  <a:schemeClr val="tx2"/>
                </a:solidFill>
                <a:cs typeface="mohammad bold art 1" pitchFamily="2" charset="-78"/>
              </a:rPr>
              <a:t>6</a:t>
            </a:r>
            <a:r>
              <a:rPr lang="ar-KW" sz="2200" b="1" dirty="0">
                <a:solidFill>
                  <a:schemeClr val="tx2"/>
                </a:solidFill>
                <a:cs typeface="mohammad bold art 1" pitchFamily="2" charset="-78"/>
              </a:rPr>
              <a:t>) هل يعتبر نظام التصويت التراكمي من الأدوات الفعّالة لحماية  حقوق صغار المساهمين (حقوق الأقلية)؟</a:t>
            </a:r>
            <a:endParaRPr lang="en-US" sz="22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533401" y="2982950"/>
            <a:ext cx="8220626" cy="30951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KW" sz="2400" dirty="0" smtClean="0">
                <a:cs typeface="mohammad bold art 1" pitchFamily="2" charset="-78"/>
              </a:rPr>
              <a:t>أهم الأسباب</a:t>
            </a:r>
          </a:p>
          <a:p>
            <a:pPr algn="r" rtl="1"/>
            <a:endParaRPr lang="ar-KW" sz="2400" dirty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-نعم: 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يتيح </a:t>
            </a:r>
            <a:r>
              <a:rPr lang="ar-KW" sz="2400" dirty="0">
                <a:cs typeface="mohammad bold art 1" pitchFamily="2" charset="-78"/>
              </a:rPr>
              <a:t>لصغار المساهمين </a:t>
            </a:r>
            <a:r>
              <a:rPr lang="ar-KW" sz="2400" dirty="0" smtClean="0">
                <a:cs typeface="mohammad bold art 1" pitchFamily="2" charset="-78"/>
              </a:rPr>
              <a:t>إيصال </a:t>
            </a:r>
            <a:r>
              <a:rPr lang="ar-KW" sz="2400" dirty="0">
                <a:cs typeface="mohammad bold art 1" pitchFamily="2" charset="-78"/>
              </a:rPr>
              <a:t>من يمثلهم </a:t>
            </a:r>
            <a:r>
              <a:rPr lang="ar-KW" sz="2400" dirty="0" smtClean="0">
                <a:cs typeface="mohammad bold art 1" pitchFamily="2" charset="-78"/>
              </a:rPr>
              <a:t>في مجلس الإدارة والمشاركة بالقرار.</a:t>
            </a:r>
          </a:p>
          <a:p>
            <a:pPr algn="r" rtl="1"/>
            <a:endParaRPr lang="ar-KW" sz="2400" dirty="0" smtClean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-لا: 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قرارات مجلس الإدارة تتخذ </a:t>
            </a:r>
            <a:r>
              <a:rPr lang="ar-KW" sz="2400" dirty="0" smtClean="0">
                <a:cs typeface="mohammad bold art 1" pitchFamily="2" charset="-78"/>
              </a:rPr>
              <a:t>بالأغلبية.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وجود وتطبيق قواعد الحوكمة كافية لحماية حقوق </a:t>
            </a:r>
            <a:r>
              <a:rPr lang="ar-KW" sz="2400" dirty="0" smtClean="0">
                <a:cs typeface="mohammad bold art 1" pitchFamily="2" charset="-78"/>
              </a:rPr>
              <a:t>الأقلية.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75" y="1844824"/>
            <a:ext cx="8934450" cy="8096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14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848" y="151779"/>
            <a:ext cx="5544616" cy="1143000"/>
          </a:xfrm>
        </p:spPr>
        <p:txBody>
          <a:bodyPr>
            <a:normAutofit/>
          </a:bodyPr>
          <a:lstStyle/>
          <a:p>
            <a:pPr algn="just" rtl="1"/>
            <a:r>
              <a:rPr lang="ar-KW" sz="2200" b="1" dirty="0">
                <a:solidFill>
                  <a:schemeClr val="tx2"/>
                </a:solidFill>
                <a:cs typeface="mohammad bold art 1" pitchFamily="2" charset="-78"/>
              </a:rPr>
              <a:t>6) هل يعتبر نظام التصويت التراكمي من الأدوات الفعّالة لحماية  حقوق صغار المساهمين (حقوق الأقلية</a:t>
            </a:r>
            <a:r>
              <a:rPr lang="ar-KW" sz="2200" b="1" dirty="0" smtClean="0">
                <a:solidFill>
                  <a:schemeClr val="tx2"/>
                </a:solidFill>
                <a:cs typeface="mohammad bold art 1" pitchFamily="2" charset="-78"/>
              </a:rPr>
              <a:t>)؟</a:t>
            </a:r>
            <a:r>
              <a:rPr lang="en-US" sz="2200" b="1" dirty="0" smtClean="0">
                <a:solidFill>
                  <a:schemeClr val="tx2"/>
                </a:solidFill>
                <a:cs typeface="mohammad bold art 1" pitchFamily="2" charset="-78"/>
              </a:rPr>
              <a:t> </a:t>
            </a:r>
            <a:r>
              <a:rPr lang="ar-KW" sz="2200" b="1" dirty="0" smtClean="0">
                <a:solidFill>
                  <a:schemeClr val="tx2"/>
                </a:solidFill>
                <a:cs typeface="mohammad bold art 1" pitchFamily="2" charset="-78"/>
              </a:rPr>
              <a:t>(تابع)</a:t>
            </a:r>
            <a:endParaRPr lang="en-US" sz="22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871539" y="1294778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كافة الجهات: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871538" y="2779365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023938" y="4247107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غير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75" y="1844824"/>
            <a:ext cx="8934450" cy="8096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3648" y="3365922"/>
            <a:ext cx="7572375" cy="7429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4941168"/>
            <a:ext cx="8985573" cy="89535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7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0468" y="274638"/>
            <a:ext cx="5336331" cy="791933"/>
          </a:xfrm>
        </p:spPr>
        <p:txBody>
          <a:bodyPr>
            <a:normAutofit fontScale="90000"/>
          </a:bodyPr>
          <a:lstStyle/>
          <a:p>
            <a:pPr algn="just" rtl="1"/>
            <a:r>
              <a:rPr lang="ar-KW" sz="3200" b="1" dirty="0" smtClean="0">
                <a:solidFill>
                  <a:schemeClr val="tx2"/>
                </a:solidFill>
                <a:cs typeface="mohammad bold art 1" pitchFamily="2" charset="-78"/>
              </a:rPr>
              <a:t>7</a:t>
            </a:r>
            <a:r>
              <a:rPr lang="ar-KW" sz="2400" b="1" dirty="0">
                <a:solidFill>
                  <a:schemeClr val="tx2"/>
                </a:solidFill>
                <a:cs typeface="mohammad bold art 1" pitchFamily="2" charset="-78"/>
              </a:rPr>
              <a:t>) هل آلية التصويت عن بعد باستخدام وسائل الاتصال الحديثة تساهم في تفعيل نظام التصويت التراكمي ؟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533401" y="2991528"/>
            <a:ext cx="8220626" cy="31626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KW" sz="2400" dirty="0" smtClean="0">
                <a:cs typeface="mohammad bold art 1" pitchFamily="2" charset="-78"/>
              </a:rPr>
              <a:t>أهم الأسباب</a:t>
            </a:r>
          </a:p>
          <a:p>
            <a:pPr algn="r" rtl="1"/>
            <a:endParaRPr lang="ar-KW" sz="2400" dirty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-نعم: </a:t>
            </a:r>
          </a:p>
          <a:p>
            <a:pPr marL="285750" indent="-2857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سهولة وسرعة </a:t>
            </a:r>
            <a:r>
              <a:rPr lang="ar-KW" sz="2400" dirty="0" smtClean="0">
                <a:cs typeface="mohammad bold art 1" pitchFamily="2" charset="-78"/>
              </a:rPr>
              <a:t>عملية التصويت.</a:t>
            </a:r>
          </a:p>
          <a:p>
            <a:pPr marL="285750" indent="-28575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تغطية أكبر شريحة من المساهمين.</a:t>
            </a:r>
          </a:p>
          <a:p>
            <a:pPr marL="285750" indent="-2857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توفير </a:t>
            </a:r>
            <a:r>
              <a:rPr lang="ar-KW" sz="2400" dirty="0" smtClean="0">
                <a:cs typeface="mohammad bold art 1" pitchFamily="2" charset="-78"/>
              </a:rPr>
              <a:t>الجهد والتكاليف.</a:t>
            </a:r>
          </a:p>
          <a:p>
            <a:pPr algn="r" rtl="1"/>
            <a:endParaRPr lang="ar-KW" sz="2400" dirty="0" smtClean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-لا: </a:t>
            </a:r>
          </a:p>
          <a:p>
            <a:pPr marL="285750" indent="-28575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المخاطر </a:t>
            </a:r>
            <a:r>
              <a:rPr lang="ar-KW" sz="2400" dirty="0" err="1" smtClean="0">
                <a:cs typeface="mohammad bold art 1" pitchFamily="2" charset="-78"/>
              </a:rPr>
              <a:t>السبرانية</a:t>
            </a:r>
            <a:r>
              <a:rPr lang="ar-KW" sz="2400" dirty="0" smtClean="0">
                <a:cs typeface="mohammad bold art 1" pitchFamily="2" charset="-78"/>
              </a:rPr>
              <a:t> (</a:t>
            </a:r>
            <a:r>
              <a:rPr lang="en-US" sz="2400" dirty="0" smtClean="0">
                <a:cs typeface="mohammad bold art 1" pitchFamily="2" charset="-78"/>
              </a:rPr>
              <a:t>Cyber </a:t>
            </a:r>
            <a:r>
              <a:rPr lang="en-US" sz="2400" dirty="0">
                <a:cs typeface="mohammad bold art 1" pitchFamily="2" charset="-78"/>
              </a:rPr>
              <a:t>R</a:t>
            </a:r>
            <a:r>
              <a:rPr lang="en-US" sz="2400" dirty="0" smtClean="0">
                <a:cs typeface="mohammad bold art 1" pitchFamily="2" charset="-78"/>
              </a:rPr>
              <a:t>isks</a:t>
            </a:r>
            <a:r>
              <a:rPr lang="ar-KW" sz="2400" dirty="0" smtClean="0">
                <a:cs typeface="mohammad bold art 1" pitchFamily="2" charset="-78"/>
              </a:rPr>
              <a:t>).</a:t>
            </a:r>
          </a:p>
          <a:p>
            <a:pPr marL="285750" indent="-28575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الحاجة إلى تشريعات جديدة.</a:t>
            </a:r>
          </a:p>
          <a:p>
            <a:pPr marL="285750" indent="-28575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عدم وجود تأثير </a:t>
            </a:r>
            <a:r>
              <a:rPr lang="ar-KW" sz="2400" dirty="0">
                <a:cs typeface="mohammad bold art 1" pitchFamily="2" charset="-78"/>
              </a:rPr>
              <a:t>واضح على </a:t>
            </a:r>
            <a:r>
              <a:rPr lang="ar-KW" sz="2400" dirty="0" smtClean="0">
                <a:cs typeface="mohammad bold art 1" pitchFamily="2" charset="-78"/>
              </a:rPr>
              <a:t>عملية التصويت.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1700807"/>
            <a:ext cx="8731472" cy="9447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55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7864" y="151779"/>
            <a:ext cx="5400600" cy="1143000"/>
          </a:xfrm>
        </p:spPr>
        <p:txBody>
          <a:bodyPr>
            <a:normAutofit/>
          </a:bodyPr>
          <a:lstStyle/>
          <a:p>
            <a:pPr algn="just" rtl="1"/>
            <a:r>
              <a:rPr lang="ar-KW" sz="2200" b="1" dirty="0">
                <a:solidFill>
                  <a:schemeClr val="tx2"/>
                </a:solidFill>
                <a:cs typeface="mohammad bold art 1" pitchFamily="2" charset="-78"/>
              </a:rPr>
              <a:t>7) هل آلية التصويت عن بعد باستخدام وسائل الاتصال الحديثة تساهم في تفعيل نظام التصويت التراكمي </a:t>
            </a:r>
            <a:r>
              <a:rPr lang="ar-KW" sz="2200" b="1" dirty="0" smtClean="0">
                <a:solidFill>
                  <a:schemeClr val="tx2"/>
                </a:solidFill>
                <a:cs typeface="mohammad bold art 1" pitchFamily="2" charset="-78"/>
              </a:rPr>
              <a:t>؟</a:t>
            </a:r>
            <a:r>
              <a:rPr lang="en-US" sz="2200" b="1" dirty="0" smtClean="0">
                <a:solidFill>
                  <a:schemeClr val="tx2"/>
                </a:solidFill>
                <a:cs typeface="mohammad bold art 1" pitchFamily="2" charset="-78"/>
              </a:rPr>
              <a:t> </a:t>
            </a:r>
            <a:r>
              <a:rPr lang="ar-KW" sz="2200" b="1" dirty="0" smtClean="0">
                <a:solidFill>
                  <a:schemeClr val="tx2"/>
                </a:solidFill>
                <a:cs typeface="mohammad bold art 1" pitchFamily="2" charset="-78"/>
              </a:rPr>
              <a:t>(تابع)</a:t>
            </a:r>
            <a:endParaRPr lang="en-US" sz="22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871539" y="1294778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كافة الجهات: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871538" y="2779365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023938" y="4247107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غير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016" y="1836143"/>
            <a:ext cx="8731472" cy="9447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43608" y="3313131"/>
            <a:ext cx="7857255" cy="73963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82863" y="5002892"/>
            <a:ext cx="7458075" cy="7429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035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5856" y="151779"/>
            <a:ext cx="5472608" cy="1143000"/>
          </a:xfrm>
        </p:spPr>
        <p:txBody>
          <a:bodyPr>
            <a:normAutofit/>
          </a:bodyPr>
          <a:lstStyle/>
          <a:p>
            <a:pPr algn="just" rtl="1"/>
            <a:r>
              <a:rPr lang="ar-KW" sz="2200" b="1" dirty="0">
                <a:solidFill>
                  <a:schemeClr val="tx2"/>
                </a:solidFill>
                <a:cs typeface="mohammad bold art 1" pitchFamily="2" charset="-78"/>
              </a:rPr>
              <a:t>8) هل مساهمي الشركات بشكل عام وصغار المساهمين (الأقلية) بشكل خاص بحاجة إلى المزيد من التوعية بنظام التصويت التراكمي </a:t>
            </a:r>
            <a:r>
              <a:rPr lang="ar-KW" sz="2200" b="1" dirty="0" smtClean="0">
                <a:solidFill>
                  <a:schemeClr val="tx2"/>
                </a:solidFill>
                <a:cs typeface="mohammad bold art 1" pitchFamily="2" charset="-78"/>
              </a:rPr>
              <a:t>؟</a:t>
            </a:r>
            <a:endParaRPr lang="en-US" sz="22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871539" y="1294778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كافة الجهات: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871538" y="2779365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023938" y="4247107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غير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767968"/>
            <a:ext cx="9150287" cy="9549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356992"/>
            <a:ext cx="9144000" cy="69660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1520" y="5002892"/>
            <a:ext cx="8906544" cy="62360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02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4000" dirty="0" smtClean="0">
                <a:solidFill>
                  <a:schemeClr val="tx2"/>
                </a:solidFill>
                <a:cs typeface="mohammad bold art 1" pitchFamily="2" charset="-78"/>
              </a:rPr>
              <a:t>نبذة</a:t>
            </a:r>
            <a:endParaRPr lang="en-US" sz="40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40393"/>
            <a:ext cx="8229600" cy="4745375"/>
          </a:xfrm>
        </p:spPr>
        <p:txBody>
          <a:bodyPr>
            <a:normAutofit lnSpcReduction="10000"/>
          </a:bodyPr>
          <a:lstStyle/>
          <a:p>
            <a:pPr marL="0" indent="0" algn="just" rtl="1">
              <a:buNone/>
            </a:pPr>
            <a:r>
              <a:rPr lang="ar-KW" sz="2800" dirty="0">
                <a:cs typeface="mohammad bold art 1" pitchFamily="2" charset="-78"/>
              </a:rPr>
              <a:t>يهدف الاستبيان للاطلاع على أراء المعنيين بنشاط الأوراق المالية بنظام التصويت التراكمي ومدى مواءمة تطبيقه في السوق المحلي.</a:t>
            </a:r>
            <a:endParaRPr lang="ar-KW" sz="2800" dirty="0" smtClean="0">
              <a:latin typeface="+mj-lt"/>
              <a:ea typeface="+mj-ea"/>
              <a:cs typeface="mohammad bold art 1" pitchFamily="2" charset="-78"/>
            </a:endParaRPr>
          </a:p>
          <a:p>
            <a:pPr marL="0" indent="0" algn="just" rtl="1">
              <a:buNone/>
            </a:pPr>
            <a:endParaRPr lang="ar-KW" sz="2800" dirty="0">
              <a:latin typeface="+mj-lt"/>
              <a:ea typeface="+mj-ea"/>
              <a:cs typeface="mohammad bold art 1" pitchFamily="2" charset="-78"/>
            </a:endParaRPr>
          </a:p>
          <a:p>
            <a:pPr marL="0" indent="0" algn="just" rtl="1">
              <a:buNone/>
            </a:pPr>
            <a:r>
              <a:rPr lang="ar-KW" sz="2800" dirty="0" smtClean="0">
                <a:latin typeface="+mj-lt"/>
                <a:ea typeface="+mj-ea"/>
                <a:cs typeface="mohammad bold art 1" pitchFamily="2" charset="-78"/>
              </a:rPr>
              <a:t>تم طرح استبيان</a:t>
            </a:r>
            <a:r>
              <a:rPr lang="en-US" sz="2800" dirty="0" smtClean="0">
                <a:latin typeface="+mj-lt"/>
                <a:ea typeface="+mj-ea"/>
                <a:cs typeface="mohammad bold art 1" pitchFamily="2" charset="-78"/>
              </a:rPr>
              <a:t> </a:t>
            </a:r>
            <a:r>
              <a:rPr lang="ar-KW" sz="2800" dirty="0" smtClean="0">
                <a:latin typeface="+mj-lt"/>
                <a:ea typeface="+mj-ea"/>
                <a:cs typeface="mohammad bold art 1" pitchFamily="2" charset="-78"/>
              </a:rPr>
              <a:t>حول التصويت التراكمي على الموقع الرسمـي لـلـهيـئـة فـي تـاريـخ 21-1-2018 لمدة أسبوعين</a:t>
            </a:r>
          </a:p>
          <a:p>
            <a:pPr marL="0" indent="0" algn="r" rtl="1">
              <a:buNone/>
            </a:pPr>
            <a:r>
              <a:rPr lang="ar-KW" sz="2800" dirty="0" smtClean="0">
                <a:latin typeface="+mj-lt"/>
                <a:ea typeface="+mj-ea"/>
                <a:cs typeface="mohammad bold art 1" pitchFamily="2" charset="-78"/>
              </a:rPr>
              <a:t> تنتهي في3-2-2018</a:t>
            </a:r>
            <a:r>
              <a:rPr lang="en-US" sz="2800" dirty="0" smtClean="0">
                <a:latin typeface="+mj-lt"/>
                <a:ea typeface="+mj-ea"/>
                <a:cs typeface="mohammad bold art 1" pitchFamily="2" charset="-78"/>
              </a:rPr>
              <a:t>.</a:t>
            </a:r>
            <a:endParaRPr lang="ar-KW" sz="2800" dirty="0" smtClean="0">
              <a:latin typeface="+mj-lt"/>
              <a:ea typeface="+mj-ea"/>
              <a:cs typeface="mohammad bold art 1" pitchFamily="2" charset="-78"/>
            </a:endParaRPr>
          </a:p>
          <a:p>
            <a:pPr marL="0" indent="0" algn="r" rtl="1">
              <a:buNone/>
            </a:pPr>
            <a:endParaRPr lang="ar-KW" sz="2800" dirty="0">
              <a:latin typeface="+mj-lt"/>
              <a:ea typeface="+mj-ea"/>
              <a:cs typeface="mohammad bold art 1" pitchFamily="2" charset="-78"/>
            </a:endParaRPr>
          </a:p>
          <a:p>
            <a:pPr marL="0" indent="0" algn="r" rtl="1">
              <a:buNone/>
            </a:pPr>
            <a:r>
              <a:rPr lang="ar-SA" sz="2800" dirty="0">
                <a:cs typeface="mohammad bold art 1" pitchFamily="2" charset="-78"/>
              </a:rPr>
              <a:t/>
            </a:r>
            <a:br>
              <a:rPr lang="ar-SA" sz="2800" dirty="0">
                <a:cs typeface="mohammad bold art 1" pitchFamily="2" charset="-78"/>
              </a:rPr>
            </a:br>
            <a:endParaRPr lang="ar-KW" sz="28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05944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86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3888" y="274638"/>
            <a:ext cx="5122911" cy="888897"/>
          </a:xfrm>
        </p:spPr>
        <p:txBody>
          <a:bodyPr>
            <a:noAutofit/>
          </a:bodyPr>
          <a:lstStyle/>
          <a:p>
            <a:pPr algn="r" rtl="1"/>
            <a:r>
              <a:rPr lang="ar-KW" sz="2200" b="1" dirty="0" smtClean="0">
                <a:solidFill>
                  <a:schemeClr val="tx2"/>
                </a:solidFill>
                <a:cs typeface="mohammad bold art 1" pitchFamily="2" charset="-78"/>
              </a:rPr>
              <a:t>9</a:t>
            </a:r>
            <a:r>
              <a:rPr lang="ar-KW" sz="2200" b="1" dirty="0">
                <a:solidFill>
                  <a:schemeClr val="tx2"/>
                </a:solidFill>
                <a:cs typeface="mohammad bold art 1" pitchFamily="2" charset="-78"/>
              </a:rPr>
              <a:t>) ما هي وسائل التوعية المناسبة  لنشر أهمية وكيفية تطبيق نظام التصويت التراكمي بين كافة الأطراف ذات العلاقة؟</a:t>
            </a:r>
            <a:endParaRPr lang="en-US" sz="22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690" y="1380788"/>
            <a:ext cx="8865965" cy="475830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163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848" y="151779"/>
            <a:ext cx="5544616" cy="1143000"/>
          </a:xfrm>
        </p:spPr>
        <p:txBody>
          <a:bodyPr>
            <a:normAutofit/>
          </a:bodyPr>
          <a:lstStyle/>
          <a:p>
            <a:pPr algn="just" rtl="1"/>
            <a:r>
              <a:rPr lang="ar-KW" sz="2200" b="1" dirty="0">
                <a:solidFill>
                  <a:schemeClr val="tx2"/>
                </a:solidFill>
                <a:cs typeface="mohammad bold art 1" pitchFamily="2" charset="-78"/>
              </a:rPr>
              <a:t>10) هل يعد تطبيق نظام التصويت التراكمي أحد السمات الجاذبة لرؤوس الأموال للاستثمار في الشركات </a:t>
            </a:r>
            <a:r>
              <a:rPr lang="ar-KW" sz="2200" b="1" dirty="0" smtClean="0">
                <a:solidFill>
                  <a:schemeClr val="tx2"/>
                </a:solidFill>
                <a:cs typeface="mohammad bold art 1" pitchFamily="2" charset="-78"/>
              </a:rPr>
              <a:t>؟</a:t>
            </a:r>
            <a:endParaRPr lang="en-US" sz="22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871539" y="1294778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كافة الجهات: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871538" y="2779365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023938" y="4247107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غير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469" y="1806806"/>
            <a:ext cx="8752237" cy="9344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7824" y="3320019"/>
            <a:ext cx="6067425" cy="723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7504" y="4941168"/>
            <a:ext cx="8928992" cy="8382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36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9579" y="110014"/>
            <a:ext cx="5410943" cy="1143000"/>
          </a:xfrm>
        </p:spPr>
        <p:txBody>
          <a:bodyPr>
            <a:normAutofit/>
          </a:bodyPr>
          <a:lstStyle/>
          <a:p>
            <a:pPr algn="just" rtl="1"/>
            <a:r>
              <a:rPr lang="ar-KW" sz="2200" b="1" dirty="0" smtClean="0">
                <a:solidFill>
                  <a:schemeClr val="tx2"/>
                </a:solidFill>
                <a:cs typeface="mohammad bold art 1" pitchFamily="2" charset="-78"/>
              </a:rPr>
              <a:t>11</a:t>
            </a:r>
            <a:r>
              <a:rPr lang="ar-KW" sz="2200" b="1" dirty="0">
                <a:solidFill>
                  <a:schemeClr val="tx2"/>
                </a:solidFill>
                <a:cs typeface="mohammad bold art 1" pitchFamily="2" charset="-78"/>
              </a:rPr>
              <a:t>) هل يعد تطبيق نظام التصويت التراكمي أحد السمات المحفزة للمستثمر المؤسسي للاستثمار في الشركات ؟</a:t>
            </a:r>
            <a:endParaRPr lang="en-US" sz="22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533401" y="2842652"/>
            <a:ext cx="8220626" cy="32957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KW" sz="2400" dirty="0" smtClean="0">
                <a:cs typeface="mohammad bold art 1" pitchFamily="2" charset="-78"/>
              </a:rPr>
              <a:t>أهم الأسباب</a:t>
            </a:r>
          </a:p>
          <a:p>
            <a:pPr algn="r" rtl="1"/>
            <a:endParaRPr lang="ar-KW" sz="2400" dirty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-نعم: 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حماية حقوق الأقلية.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تعزيز المشاركة في اتخاذ القرار والشفافية.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تعزيز الثقة.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إرساء مبدأ العدالة والمساواة بين المساهمين.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الحد </a:t>
            </a:r>
            <a:r>
              <a:rPr lang="ar-KW" sz="2400" dirty="0">
                <a:cs typeface="mohammad bold art 1" pitchFamily="2" charset="-78"/>
              </a:rPr>
              <a:t>من هيمنة (احتكار) كبار المساهمين.</a:t>
            </a:r>
          </a:p>
          <a:p>
            <a:pPr algn="r" rtl="1"/>
            <a:endParaRPr lang="ar-KW" sz="2400" dirty="0" smtClean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-لا: 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ليست له علاقة، بنظام التصويت التراكمي، حيث </a:t>
            </a:r>
            <a:r>
              <a:rPr lang="ar-KW" sz="2400" dirty="0" smtClean="0">
                <a:cs typeface="mohammad bold art 1" pitchFamily="2" charset="-78"/>
              </a:rPr>
              <a:t>أن سبب </a:t>
            </a:r>
            <a:r>
              <a:rPr lang="ar-KW" sz="2400" dirty="0">
                <a:cs typeface="mohammad bold art 1" pitchFamily="2" charset="-78"/>
              </a:rPr>
              <a:t>الاستثمار </a:t>
            </a:r>
            <a:r>
              <a:rPr lang="ar-KW" sz="2400" dirty="0" smtClean="0">
                <a:cs typeface="mohammad bold art 1" pitchFamily="2" charset="-78"/>
              </a:rPr>
              <a:t>مبني </a:t>
            </a:r>
            <a:r>
              <a:rPr lang="ar-KW" sz="2400" dirty="0">
                <a:cs typeface="mohammad bold art 1" pitchFamily="2" charset="-78"/>
              </a:rPr>
              <a:t>على سمعة الشركة </a:t>
            </a:r>
            <a:r>
              <a:rPr lang="ar-KW" sz="2400" dirty="0" smtClean="0">
                <a:cs typeface="mohammad bold art 1" pitchFamily="2" charset="-78"/>
              </a:rPr>
              <a:t>وتطبيقها لنظام </a:t>
            </a:r>
            <a:r>
              <a:rPr lang="ar-KW" sz="2400" dirty="0">
                <a:cs typeface="mohammad bold art 1" pitchFamily="2" charset="-78"/>
              </a:rPr>
              <a:t>حوكمة سليم </a:t>
            </a:r>
            <a:r>
              <a:rPr lang="ar-KW" sz="2400" dirty="0" smtClean="0">
                <a:cs typeface="mohammad bold art 1" pitchFamily="2" charset="-78"/>
              </a:rPr>
              <a:t>وأداءها ومعدل </a:t>
            </a:r>
            <a:r>
              <a:rPr lang="ar-KW" sz="2400" dirty="0">
                <a:cs typeface="mohammad bold art 1" pitchFamily="2" charset="-78"/>
              </a:rPr>
              <a:t>سيولة السهم</a:t>
            </a:r>
            <a:r>
              <a:rPr lang="ar-KW" sz="2400" dirty="0" smtClean="0">
                <a:cs typeface="mohammad bold art 1" pitchFamily="2" charset="-78"/>
              </a:rPr>
              <a:t>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قد يكون هناك عدم ثقة  من قبل المستثمر المؤسسي بخبرات صغار الملاك على اتخاذ القرار، وتكون ثقته في كبار الملاك مع المحافظة على مجلس إدارة متجانس من قبلهم</a:t>
            </a:r>
            <a:r>
              <a:rPr lang="ar-KW" sz="2400" dirty="0" smtClean="0">
                <a:cs typeface="mohammad bold art 1" pitchFamily="2" charset="-78"/>
              </a:rPr>
              <a:t>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تتعارض مع مصالح المستثمر الأجنبي في حال رغبته في السيطرة على الشركة</a:t>
            </a:r>
            <a:r>
              <a:rPr lang="ar-KW" sz="2400" dirty="0" smtClean="0">
                <a:cs typeface="mohammad bold art 1" pitchFamily="2" charset="-78"/>
              </a:rPr>
              <a:t>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162" y="1772816"/>
            <a:ext cx="8067675" cy="8858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8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5856" y="151779"/>
            <a:ext cx="5472608" cy="1143000"/>
          </a:xfrm>
        </p:spPr>
        <p:txBody>
          <a:bodyPr>
            <a:normAutofit fontScale="90000"/>
          </a:bodyPr>
          <a:lstStyle/>
          <a:p>
            <a:pPr algn="just" rtl="1"/>
            <a:r>
              <a:rPr lang="ar-KW" sz="2400" b="1" dirty="0">
                <a:solidFill>
                  <a:schemeClr val="tx2"/>
                </a:solidFill>
                <a:cs typeface="mohammad bold art 1" pitchFamily="2" charset="-78"/>
              </a:rPr>
              <a:t>11) هل يعد تطبيق نظام التصويت التراكمي أحد السمات المحفزة للمستثمر المؤسسي للاستثمار في الشركات ؟</a:t>
            </a:r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 (تابع)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871539" y="1294778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كافة الجهات: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871538" y="2779365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023938" y="4247107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غير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162" y="1772816"/>
            <a:ext cx="8362701" cy="88582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67744" y="3390237"/>
            <a:ext cx="6745986" cy="72313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5630" y="4987159"/>
            <a:ext cx="8324850" cy="7334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57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0662" y="68743"/>
            <a:ext cx="5392886" cy="1143000"/>
          </a:xfrm>
        </p:spPr>
        <p:txBody>
          <a:bodyPr>
            <a:normAutofit/>
          </a:bodyPr>
          <a:lstStyle/>
          <a:p>
            <a:pPr algn="just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12</a:t>
            </a:r>
            <a:r>
              <a:rPr lang="ar-KW" sz="2400" b="1" dirty="0">
                <a:solidFill>
                  <a:schemeClr val="tx2"/>
                </a:solidFill>
                <a:cs typeface="mohammad bold art 1" pitchFamily="2" charset="-78"/>
              </a:rPr>
              <a:t>) هل يعود تطبيق نظام التصويت التراكمي بالنفع على مساهمي الشركة ؟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533401" y="2842652"/>
            <a:ext cx="8220626" cy="3222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KW" sz="2400" dirty="0" smtClean="0">
                <a:cs typeface="mohammad bold art 1" pitchFamily="2" charset="-78"/>
              </a:rPr>
              <a:t>أهم الأسباب</a:t>
            </a:r>
          </a:p>
          <a:p>
            <a:pPr algn="r" rtl="1"/>
            <a:endParaRPr lang="ar-KW" sz="2400" dirty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 نعم: 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تنوع في </a:t>
            </a:r>
            <a:r>
              <a:rPr lang="ar-KW" sz="2400" dirty="0" smtClean="0">
                <a:cs typeface="mohammad bold art 1" pitchFamily="2" charset="-78"/>
              </a:rPr>
              <a:t>تشكيل </a:t>
            </a:r>
            <a:r>
              <a:rPr lang="ar-KW" sz="2400" dirty="0">
                <a:cs typeface="mohammad bold art 1" pitchFamily="2" charset="-78"/>
              </a:rPr>
              <a:t>المجلس وزيادة في </a:t>
            </a:r>
            <a:r>
              <a:rPr lang="ar-KW" sz="2400" dirty="0" smtClean="0">
                <a:cs typeface="mohammad bold art 1" pitchFamily="2" charset="-78"/>
              </a:rPr>
              <a:t>الرقابة.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تعزيز العدالة </a:t>
            </a:r>
            <a:r>
              <a:rPr lang="ar-KW" sz="2400" dirty="0">
                <a:cs typeface="mohammad bold art 1" pitchFamily="2" charset="-78"/>
              </a:rPr>
              <a:t>والشفافية </a:t>
            </a:r>
            <a:r>
              <a:rPr lang="ar-KW" sz="2400" dirty="0" smtClean="0">
                <a:cs typeface="mohammad bold art 1" pitchFamily="2" charset="-78"/>
              </a:rPr>
              <a:t>والنزاهة.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تفعيل ا</a:t>
            </a:r>
            <a:r>
              <a:rPr lang="ar-KW" sz="2400" dirty="0" smtClean="0">
                <a:cs typeface="mohammad bold art 1" pitchFamily="2" charset="-78"/>
              </a:rPr>
              <a:t>لحوكمة.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منع </a:t>
            </a:r>
            <a:r>
              <a:rPr lang="ar-KW" sz="2400" dirty="0" smtClean="0">
                <a:cs typeface="mohammad bold art 1" pitchFamily="2" charset="-78"/>
              </a:rPr>
              <a:t>استئثار </a:t>
            </a:r>
            <a:r>
              <a:rPr lang="ar-KW" sz="2400" dirty="0">
                <a:cs typeface="mohammad bold art 1" pitchFamily="2" charset="-78"/>
              </a:rPr>
              <a:t>كبار المساهمين </a:t>
            </a:r>
            <a:r>
              <a:rPr lang="ar-KW" sz="2400" dirty="0" smtClean="0">
                <a:cs typeface="mohammad bold art 1" pitchFamily="2" charset="-78"/>
              </a:rPr>
              <a:t>باتخاذ القرار.</a:t>
            </a:r>
          </a:p>
          <a:p>
            <a:pPr algn="r" rtl="1"/>
            <a:endParaRPr lang="ar-KW" sz="2400" dirty="0" smtClean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-لا: 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قد ينتج عنه تشكيل مجلس إدارة غير متوازن و يفتقر للكفاءة في بعض </a:t>
            </a:r>
            <a:r>
              <a:rPr lang="ar-KW" sz="2400" dirty="0" smtClean="0">
                <a:cs typeface="mohammad bold art 1" pitchFamily="2" charset="-78"/>
              </a:rPr>
              <a:t>الأحيان.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عائق للاستثمار والتوسع في أنشطة </a:t>
            </a:r>
            <a:r>
              <a:rPr lang="ar-KW" sz="2400" dirty="0" smtClean="0">
                <a:cs typeface="mohammad bold art 1" pitchFamily="2" charset="-78"/>
              </a:rPr>
              <a:t>الشركة.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لا يوجد </a:t>
            </a:r>
            <a:r>
              <a:rPr lang="ar-KW" sz="2400" dirty="0">
                <a:cs typeface="mohammad bold art 1" pitchFamily="2" charset="-78"/>
              </a:rPr>
              <a:t>نفع حيث أن القرار لايزال مع الأغلبية وهم كبار </a:t>
            </a:r>
            <a:r>
              <a:rPr lang="ar-KW" sz="2400" dirty="0" smtClean="0">
                <a:cs typeface="mohammad bold art 1" pitchFamily="2" charset="-78"/>
              </a:rPr>
              <a:t>المساهمين.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50" y="1844824"/>
            <a:ext cx="8343900" cy="8286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48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5856" y="151779"/>
            <a:ext cx="5472608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2200" b="1" dirty="0">
                <a:solidFill>
                  <a:schemeClr val="tx2"/>
                </a:solidFill>
                <a:cs typeface="mohammad bold art 1" pitchFamily="2" charset="-78"/>
              </a:rPr>
              <a:t>12) هل يعود تطبيق نظام التصويت التراكمي بالنفع على مساهمي الشركة </a:t>
            </a:r>
            <a:r>
              <a:rPr lang="ar-KW" sz="2200" b="1" dirty="0" smtClean="0">
                <a:solidFill>
                  <a:schemeClr val="tx2"/>
                </a:solidFill>
                <a:cs typeface="mohammad bold art 1" pitchFamily="2" charset="-78"/>
              </a:rPr>
              <a:t>؟ (تابع)</a:t>
            </a:r>
            <a:endParaRPr lang="en-US" sz="22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871539" y="1294778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كافة الجهات: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871538" y="2779365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023938" y="4247107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غير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050" y="1844824"/>
            <a:ext cx="8343900" cy="8286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9511" y="5002892"/>
            <a:ext cx="8543081" cy="7810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41366" y="3456537"/>
            <a:ext cx="6681121" cy="74561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29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2025" y="122776"/>
            <a:ext cx="5264323" cy="1143000"/>
          </a:xfrm>
        </p:spPr>
        <p:txBody>
          <a:bodyPr>
            <a:normAutofit/>
          </a:bodyPr>
          <a:lstStyle/>
          <a:p>
            <a:pPr algn="just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13</a:t>
            </a:r>
            <a:r>
              <a:rPr lang="ar-KW" sz="2400" b="1" dirty="0">
                <a:solidFill>
                  <a:schemeClr val="tx2"/>
                </a:solidFill>
                <a:cs typeface="mohammad bold art 1" pitchFamily="2" charset="-78"/>
              </a:rPr>
              <a:t>) هل يشكل تطبيق نظام التصويت التراكمي قيمة مضافة للسوق المحلي ؟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533401" y="2842652"/>
            <a:ext cx="8220626" cy="3308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KW" sz="2400" dirty="0" smtClean="0">
                <a:cs typeface="mohammad bold art 1" pitchFamily="2" charset="-78"/>
              </a:rPr>
              <a:t>أهم الأسباب</a:t>
            </a:r>
          </a:p>
          <a:p>
            <a:pPr algn="r" rtl="1"/>
            <a:endParaRPr lang="ar-KW" sz="2400" dirty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-نعم: 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عامل جذب </a:t>
            </a:r>
            <a:r>
              <a:rPr lang="ar-KW" sz="2400" dirty="0">
                <a:cs typeface="mohammad bold art 1" pitchFamily="2" charset="-78"/>
              </a:rPr>
              <a:t>ل</a:t>
            </a:r>
            <a:r>
              <a:rPr lang="ar-KW" sz="2400" dirty="0" smtClean="0">
                <a:cs typeface="mohammad bold art 1" pitchFamily="2" charset="-78"/>
              </a:rPr>
              <a:t>لمستثمرين.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تعزيز تطبيقات الحوكمة.</a:t>
            </a:r>
          </a:p>
          <a:p>
            <a:pPr algn="r" rtl="1"/>
            <a:endParaRPr lang="ar-KW" sz="2400" dirty="0" smtClean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-لا: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القيمة المضافة للسوق تكون من خلال زيادة </a:t>
            </a:r>
            <a:r>
              <a:rPr lang="ar-KW" sz="2400" dirty="0">
                <a:cs typeface="mohammad bold art 1" pitchFamily="2" charset="-78"/>
              </a:rPr>
              <a:t>السيولة و </a:t>
            </a:r>
            <a:r>
              <a:rPr lang="ar-KW" sz="2400" dirty="0" smtClean="0">
                <a:cs typeface="mohammad bold art 1" pitchFamily="2" charset="-78"/>
              </a:rPr>
              <a:t>قدرة </a:t>
            </a:r>
            <a:r>
              <a:rPr lang="ar-KW" sz="2400" dirty="0">
                <a:cs typeface="mohammad bold art 1" pitchFamily="2" charset="-78"/>
              </a:rPr>
              <a:t>الشركة في تحقيق </a:t>
            </a:r>
            <a:r>
              <a:rPr lang="ar-KW" sz="2400" dirty="0" smtClean="0">
                <a:cs typeface="mohammad bold art 1" pitchFamily="2" charset="-78"/>
              </a:rPr>
              <a:t>الربحية، وليس تطبيق نظام التصويت التراكمي.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يؤدي إلى نزوح </a:t>
            </a:r>
            <a:r>
              <a:rPr lang="ar-KW" sz="2400" dirty="0">
                <a:cs typeface="mohammad bold art 1" pitchFamily="2" charset="-78"/>
              </a:rPr>
              <a:t>كبار </a:t>
            </a:r>
            <a:r>
              <a:rPr lang="ar-KW" sz="2400" dirty="0" smtClean="0">
                <a:cs typeface="mohammad bold art 1" pitchFamily="2" charset="-78"/>
              </a:rPr>
              <a:t>المستثمرين.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يخلق </a:t>
            </a:r>
            <a:r>
              <a:rPr lang="ar-KW" sz="2400" dirty="0">
                <a:cs typeface="mohammad bold art 1" pitchFamily="2" charset="-78"/>
              </a:rPr>
              <a:t>عدم تجانس بين أعضاء </a:t>
            </a:r>
            <a:r>
              <a:rPr lang="ar-KW" sz="2400" dirty="0" smtClean="0">
                <a:cs typeface="mohammad bold art 1" pitchFamily="2" charset="-78"/>
              </a:rPr>
              <a:t>مجلس الإدارة.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175" y="1916832"/>
            <a:ext cx="8629650" cy="8477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73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0468" y="151779"/>
            <a:ext cx="5397996" cy="1143000"/>
          </a:xfrm>
        </p:spPr>
        <p:txBody>
          <a:bodyPr>
            <a:normAutofit/>
          </a:bodyPr>
          <a:lstStyle/>
          <a:p>
            <a:pPr algn="just" rtl="1"/>
            <a:r>
              <a:rPr lang="ar-KW" sz="2200" b="1" dirty="0">
                <a:solidFill>
                  <a:schemeClr val="tx2"/>
                </a:solidFill>
                <a:cs typeface="mohammad bold art 1" pitchFamily="2" charset="-78"/>
              </a:rPr>
              <a:t>13) هل يشكل تطبيق نظام التصويت التراكمي قيمة مضافة للسوق المحلي </a:t>
            </a:r>
            <a:r>
              <a:rPr lang="ar-KW" sz="2200" b="1" dirty="0" smtClean="0">
                <a:solidFill>
                  <a:schemeClr val="tx2"/>
                </a:solidFill>
                <a:cs typeface="mohammad bold art 1" pitchFamily="2" charset="-78"/>
              </a:rPr>
              <a:t>؟  (تابع)</a:t>
            </a:r>
            <a:endParaRPr lang="en-US" sz="22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871539" y="1294778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كافة الجهات: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871538" y="2779365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023938" y="4247107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غير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428" y="1812700"/>
            <a:ext cx="8629650" cy="8477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6450" y="3371566"/>
            <a:ext cx="7067550" cy="7524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937" y="5015734"/>
            <a:ext cx="8953500" cy="7143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11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5856" y="151779"/>
            <a:ext cx="5472608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2200" b="1" dirty="0">
                <a:solidFill>
                  <a:schemeClr val="tx2"/>
                </a:solidFill>
                <a:cs typeface="mohammad bold art 1" pitchFamily="2" charset="-78"/>
              </a:rPr>
              <a:t>14) هل يؤثر نظام التصويت التراكمي في فاعلية اتخاذ القرار في الشركات العائلية </a:t>
            </a:r>
            <a:r>
              <a:rPr lang="ar-KW" sz="2200" b="1" dirty="0" smtClean="0">
                <a:solidFill>
                  <a:schemeClr val="tx2"/>
                </a:solidFill>
                <a:cs typeface="mohammad bold art 1" pitchFamily="2" charset="-78"/>
              </a:rPr>
              <a:t>؟ </a:t>
            </a:r>
            <a:endParaRPr lang="en-US" sz="22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28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871539" y="1294778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كافة الجهات: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871538" y="2779365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023938" y="4247107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غير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540" y="1860253"/>
            <a:ext cx="8417052" cy="93878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1760" y="3487458"/>
            <a:ext cx="6617208" cy="67360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7968" y="5027801"/>
            <a:ext cx="8001000" cy="7334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71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3848" y="151779"/>
            <a:ext cx="5544616" cy="1143000"/>
          </a:xfrm>
        </p:spPr>
        <p:txBody>
          <a:bodyPr>
            <a:normAutofit fontScale="90000"/>
          </a:bodyPr>
          <a:lstStyle/>
          <a:p>
            <a:pPr algn="just" rtl="1"/>
            <a:r>
              <a:rPr lang="ar-KW" sz="2400" b="1" dirty="0">
                <a:solidFill>
                  <a:schemeClr val="tx2"/>
                </a:solidFill>
                <a:cs typeface="mohammad bold art 1" pitchFamily="2" charset="-78"/>
              </a:rPr>
              <a:t>15) هل يعزز  نظام التصويت التراكمي من كفاءة اتخاذ القرار في الشركات المملوكة للدولة </a:t>
            </a:r>
            <a:r>
              <a:rPr lang="en-US" sz="2400" b="1" dirty="0" smtClean="0">
                <a:solidFill>
                  <a:schemeClr val="tx2"/>
                </a:solidFill>
                <a:cs typeface="mohammad bold art 1" pitchFamily="2" charset="-78"/>
              </a:rPr>
              <a:t>State</a:t>
            </a:r>
            <a:br>
              <a:rPr lang="en-US" sz="2400" b="1" dirty="0" smtClean="0">
                <a:solidFill>
                  <a:schemeClr val="tx2"/>
                </a:solidFill>
                <a:cs typeface="mohammad bold art 1" pitchFamily="2" charset="-78"/>
              </a:rPr>
            </a:br>
            <a:r>
              <a:rPr lang="en-US" sz="2400" b="1" dirty="0" smtClean="0">
                <a:solidFill>
                  <a:schemeClr val="tx2"/>
                </a:solidFill>
                <a:cs typeface="mohammad bold art 1" pitchFamily="2" charset="-78"/>
              </a:rPr>
              <a:t> </a:t>
            </a:r>
            <a:r>
              <a:rPr lang="en-US" sz="2400" b="1" dirty="0">
                <a:solidFill>
                  <a:schemeClr val="tx2"/>
                </a:solidFill>
                <a:cs typeface="mohammad bold art 1" pitchFamily="2" charset="-78"/>
              </a:rPr>
              <a:t>owned </a:t>
            </a:r>
            <a:r>
              <a:rPr lang="en-US" sz="2400" b="1" dirty="0" smtClean="0">
                <a:solidFill>
                  <a:schemeClr val="tx2"/>
                </a:solidFill>
                <a:cs typeface="mohammad bold art 1" pitchFamily="2" charset="-78"/>
              </a:rPr>
              <a:t>enterprises؟</a:t>
            </a:r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 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29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871539" y="1294778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كافة الجهات: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871538" y="2779365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023938" y="4247107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غير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1940845"/>
            <a:ext cx="8574500" cy="88811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26969" y="3332516"/>
            <a:ext cx="6315075" cy="8477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560" y="4943531"/>
            <a:ext cx="8460547" cy="7239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88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dirty="0" smtClean="0">
                <a:solidFill>
                  <a:schemeClr val="tx2"/>
                </a:solidFill>
                <a:cs typeface="mohammad bold art 1" pitchFamily="2" charset="-78"/>
              </a:rPr>
              <a:t>الجهات المشاركة في الاستبيان</a:t>
            </a:r>
            <a:endParaRPr lang="en-US" sz="32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40393"/>
            <a:ext cx="8229600" cy="4745375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KW" sz="2000" dirty="0">
                <a:latin typeface="+mj-lt"/>
                <a:ea typeface="+mj-ea"/>
                <a:cs typeface="mohammad bold art 1" pitchFamily="2" charset="-78"/>
              </a:rPr>
              <a:t>شارك في الاستبيان عدد (110) جهة </a:t>
            </a:r>
            <a:r>
              <a:rPr lang="ar-KW" sz="2000" dirty="0" smtClean="0">
                <a:latin typeface="+mj-lt"/>
                <a:ea typeface="+mj-ea"/>
                <a:cs typeface="mohammad bold art 1" pitchFamily="2" charset="-78"/>
              </a:rPr>
              <a:t>تتوزع على الجهات التالية:</a:t>
            </a:r>
            <a:r>
              <a:rPr lang="ar-SA" sz="2000" dirty="0">
                <a:latin typeface="+mj-lt"/>
                <a:ea typeface="+mj-ea"/>
                <a:cs typeface="mohammad bold art 1" pitchFamily="2" charset="-78"/>
              </a:rPr>
              <a:t/>
            </a:r>
            <a:br>
              <a:rPr lang="ar-SA" sz="2000" dirty="0">
                <a:latin typeface="+mj-lt"/>
                <a:ea typeface="+mj-ea"/>
                <a:cs typeface="mohammad bold art 1" pitchFamily="2" charset="-78"/>
              </a:rPr>
            </a:br>
            <a:endParaRPr lang="ar-KW" sz="2000" dirty="0">
              <a:latin typeface="+mj-lt"/>
              <a:ea typeface="+mj-ea"/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05944" y="1196752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9632" y="1786384"/>
            <a:ext cx="5995303" cy="417290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41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6064" y="2463031"/>
            <a:ext cx="7772400" cy="1470025"/>
          </a:xfrm>
        </p:spPr>
        <p:txBody>
          <a:bodyPr>
            <a:normAutofit/>
          </a:bodyPr>
          <a:lstStyle/>
          <a:p>
            <a:pPr rtl="1"/>
            <a:r>
              <a:rPr lang="ar-KW" sz="6600" b="1" dirty="0" smtClean="0">
                <a:solidFill>
                  <a:srgbClr val="8C8A26"/>
                </a:solidFill>
                <a:cs typeface="mohammad bold art 1" pitchFamily="2" charset="-78"/>
              </a:rPr>
              <a:t>شــكــراً</a:t>
            </a:r>
            <a:endParaRPr lang="en-GB" sz="6600" dirty="0">
              <a:cs typeface="mohammad bold art 1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52128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38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3608" y="2420888"/>
            <a:ext cx="6400800" cy="3168352"/>
          </a:xfrm>
        </p:spPr>
        <p:txBody>
          <a:bodyPr>
            <a:normAutofit/>
          </a:bodyPr>
          <a:lstStyle/>
          <a:p>
            <a:pPr rtl="1"/>
            <a:r>
              <a:rPr lang="ar-KW" sz="9600" b="1" dirty="0" smtClean="0">
                <a:solidFill>
                  <a:srgbClr val="1F497D"/>
                </a:solidFill>
                <a:cs typeface="mohammad bold art 1" pitchFamily="2" charset="-78"/>
              </a:rPr>
              <a:t>النتائج</a:t>
            </a:r>
            <a:endParaRPr lang="ar-KW" sz="4800" b="1" dirty="0" smtClean="0">
              <a:solidFill>
                <a:srgbClr val="1F497D"/>
              </a:solidFill>
              <a:cs typeface="mohammad bold art 1" pitchFamily="2" charset="-78"/>
            </a:endParaRPr>
          </a:p>
          <a:p>
            <a:pPr rtl="1"/>
            <a:r>
              <a:rPr lang="ar-KW" sz="3600" b="1" dirty="0" smtClean="0">
                <a:solidFill>
                  <a:srgbClr val="1F497D"/>
                </a:solidFill>
                <a:cs typeface="mohammad bold art 1" pitchFamily="2" charset="-78"/>
              </a:rPr>
              <a:t> </a:t>
            </a:r>
            <a:endParaRPr lang="ar-KW" sz="2800" b="1" dirty="0" smtClean="0">
              <a:solidFill>
                <a:schemeClr val="tx2"/>
              </a:solidFill>
              <a:cs typeface="mohammad bold art 1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952128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10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539" y="151779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 smtClean="0">
                <a:solidFill>
                  <a:schemeClr val="tx2"/>
                </a:solidFill>
                <a:cs typeface="mohammad bold art 1" pitchFamily="2" charset="-78"/>
              </a:rPr>
              <a:t>1</a:t>
            </a:r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) هل </a:t>
            </a:r>
            <a:r>
              <a:rPr lang="ar-KW" sz="2400" b="1" dirty="0">
                <a:solidFill>
                  <a:schemeClr val="tx2"/>
                </a:solidFill>
                <a:cs typeface="mohammad bold art 1" pitchFamily="2" charset="-78"/>
              </a:rPr>
              <a:t>تتفق مع أن يكون نظام التصويت التراكمي </a:t>
            </a:r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إلزامياً </a:t>
            </a:r>
            <a:r>
              <a:rPr lang="ar-KW" sz="2400" b="1" dirty="0">
                <a:solidFill>
                  <a:schemeClr val="tx2"/>
                </a:solidFill>
                <a:cs typeface="mohammad bold art 1" pitchFamily="2" charset="-78"/>
              </a:rPr>
              <a:t>؟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533401" y="2924944"/>
            <a:ext cx="8220626" cy="3095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KW" sz="2400" dirty="0" smtClean="0">
                <a:cs typeface="mohammad bold art 1" pitchFamily="2" charset="-78"/>
              </a:rPr>
              <a:t>أهم الأسباب</a:t>
            </a:r>
          </a:p>
          <a:p>
            <a:pPr algn="r" rtl="1"/>
            <a:endParaRPr lang="ar-KW" sz="2400" dirty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-أتفق</a:t>
            </a:r>
            <a:r>
              <a:rPr lang="ar-KW" sz="2400" dirty="0">
                <a:cs typeface="mohammad bold art 1" pitchFamily="2" charset="-78"/>
              </a:rPr>
              <a:t>: </a:t>
            </a:r>
            <a:endParaRPr lang="ar-KW" sz="2400" dirty="0" smtClean="0">
              <a:cs typeface="mohammad bold art 1" pitchFamily="2" charset="-78"/>
            </a:endParaRP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حماية </a:t>
            </a:r>
            <a:r>
              <a:rPr lang="ar-KW" sz="2400" dirty="0">
                <a:cs typeface="mohammad bold art 1" pitchFamily="2" charset="-78"/>
              </a:rPr>
              <a:t>حقوق </a:t>
            </a:r>
            <a:r>
              <a:rPr lang="ar-KW" sz="2400" dirty="0" smtClean="0">
                <a:cs typeface="mohammad bold art 1" pitchFamily="2" charset="-78"/>
              </a:rPr>
              <a:t>الأقلية.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تعزيز </a:t>
            </a:r>
            <a:r>
              <a:rPr lang="ar-KW" sz="2400" dirty="0">
                <a:cs typeface="mohammad bold art 1" pitchFamily="2" charset="-78"/>
              </a:rPr>
              <a:t>المشاركة في اتخاذ </a:t>
            </a:r>
            <a:r>
              <a:rPr lang="ar-KW" sz="2400" dirty="0" smtClean="0">
                <a:cs typeface="mohammad bold art 1" pitchFamily="2" charset="-78"/>
              </a:rPr>
              <a:t>القرار والشفافية.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تعزيز الثقة.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إرساء </a:t>
            </a:r>
            <a:r>
              <a:rPr lang="ar-KW" sz="2400" dirty="0">
                <a:cs typeface="mohammad bold art 1" pitchFamily="2" charset="-78"/>
              </a:rPr>
              <a:t>مبدأ العدالة والمساواة بين </a:t>
            </a:r>
            <a:r>
              <a:rPr lang="ar-KW" sz="2400" dirty="0" smtClean="0">
                <a:cs typeface="mohammad bold art 1" pitchFamily="2" charset="-78"/>
              </a:rPr>
              <a:t>المساهمين.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الحد </a:t>
            </a:r>
            <a:r>
              <a:rPr lang="ar-KW" sz="2400" dirty="0">
                <a:cs typeface="mohammad bold art 1" pitchFamily="2" charset="-78"/>
              </a:rPr>
              <a:t>من </a:t>
            </a:r>
            <a:r>
              <a:rPr lang="ar-KW" sz="2400" dirty="0" smtClean="0">
                <a:cs typeface="mohammad bold art 1" pitchFamily="2" charset="-78"/>
              </a:rPr>
              <a:t>هيمنة (</a:t>
            </a:r>
            <a:r>
              <a:rPr lang="ar-KW" sz="2400" dirty="0">
                <a:cs typeface="mohammad bold art 1" pitchFamily="2" charset="-78"/>
              </a:rPr>
              <a:t>احتكار</a:t>
            </a:r>
            <a:r>
              <a:rPr lang="ar-KW" sz="2400" dirty="0" smtClean="0">
                <a:cs typeface="mohammad bold art 1" pitchFamily="2" charset="-78"/>
              </a:rPr>
              <a:t>) </a:t>
            </a:r>
            <a:r>
              <a:rPr lang="ar-KW" sz="2400" dirty="0">
                <a:cs typeface="mohammad bold art 1" pitchFamily="2" charset="-78"/>
              </a:rPr>
              <a:t>كبار </a:t>
            </a:r>
            <a:r>
              <a:rPr lang="ar-KW" sz="2400" dirty="0" smtClean="0">
                <a:cs typeface="mohammad bold art 1" pitchFamily="2" charset="-78"/>
              </a:rPr>
              <a:t>المساهمين.</a:t>
            </a:r>
          </a:p>
          <a:p>
            <a:pPr algn="r" rtl="1"/>
            <a:endParaRPr lang="ar-KW" sz="2400" dirty="0" smtClean="0">
              <a:cs typeface="mohammad bold art 1" pitchFamily="2" charset="-78"/>
            </a:endParaRPr>
          </a:p>
          <a:p>
            <a:pPr algn="r" rtl="1"/>
            <a:endParaRPr lang="ar-KW" sz="2400" dirty="0" smtClean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-لا </a:t>
            </a:r>
            <a:r>
              <a:rPr lang="ar-KW" sz="2400" dirty="0">
                <a:cs typeface="mohammad bold art 1" pitchFamily="2" charset="-78"/>
              </a:rPr>
              <a:t>أتفق: </a:t>
            </a:r>
            <a:endParaRPr lang="ar-KW" sz="2400" dirty="0" smtClean="0">
              <a:cs typeface="mohammad bold art 1" pitchFamily="2" charset="-78"/>
            </a:endParaRP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سيؤدي إلى خلل </a:t>
            </a:r>
            <a:r>
              <a:rPr lang="ar-KW" sz="2400" dirty="0">
                <a:cs typeface="mohammad bold art 1" pitchFamily="2" charset="-78"/>
              </a:rPr>
              <a:t>في </a:t>
            </a:r>
            <a:r>
              <a:rPr lang="ar-KW" sz="2400" dirty="0" smtClean="0">
                <a:cs typeface="mohammad bold art 1" pitchFamily="2" charset="-78"/>
              </a:rPr>
              <a:t>تشكيل </a:t>
            </a:r>
            <a:r>
              <a:rPr lang="ar-KW" sz="2400" dirty="0">
                <a:cs typeface="mohammad bold art 1" pitchFamily="2" charset="-78"/>
              </a:rPr>
              <a:t>المجلس و سيؤثر على حقوق كبار المساهمين.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هناك شركات شبه عائلية وبالتالي فإن دخول بعض المساهمين الذين قد يملكون عدد بسيط من الأسهم في مجلس الإدارة قد يسبب بعض المعوقات لعمل الشركة.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يجب أن </a:t>
            </a:r>
            <a:r>
              <a:rPr lang="ar-KW" sz="2400" dirty="0" smtClean="0">
                <a:cs typeface="mohammad bold art 1" pitchFamily="2" charset="-78"/>
              </a:rPr>
              <a:t>يكون اختياري.</a:t>
            </a:r>
            <a:endParaRPr lang="ar-KW" sz="2400" dirty="0">
              <a:cs typeface="mohammad bold art 1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723" y="1551370"/>
            <a:ext cx="7829550" cy="10376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88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539" y="151779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 smtClean="0">
                <a:solidFill>
                  <a:schemeClr val="tx2"/>
                </a:solidFill>
                <a:cs typeface="mohammad bold art 1" pitchFamily="2" charset="-78"/>
              </a:rPr>
              <a:t>1</a:t>
            </a:r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) هل </a:t>
            </a:r>
            <a:r>
              <a:rPr lang="ar-KW" sz="2400" b="1" dirty="0">
                <a:solidFill>
                  <a:schemeClr val="tx2"/>
                </a:solidFill>
                <a:cs typeface="mohammad bold art 1" pitchFamily="2" charset="-78"/>
              </a:rPr>
              <a:t>تتفق مع أن يكون نظام التصويت التراكمي </a:t>
            </a:r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إلزامياً ؟ (تابع)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7624" y="1805410"/>
            <a:ext cx="7829550" cy="1037654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2871539" y="1294778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كافة الجهات: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871538" y="2779365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023938" y="4247107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غير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99201" y="3331758"/>
            <a:ext cx="6936812" cy="90301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68" y="4798463"/>
            <a:ext cx="8800243" cy="8142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696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7864" y="192180"/>
            <a:ext cx="5472658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>
                <a:solidFill>
                  <a:schemeClr val="tx2"/>
                </a:solidFill>
                <a:cs typeface="mohammad bold art 1" pitchFamily="2" charset="-78"/>
              </a:rPr>
              <a:t>2</a:t>
            </a:r>
            <a:r>
              <a:rPr lang="ar-KW" sz="2000" b="1" dirty="0" smtClean="0">
                <a:solidFill>
                  <a:schemeClr val="tx2"/>
                </a:solidFill>
                <a:cs typeface="mohammad bold art 1" pitchFamily="2" charset="-78"/>
              </a:rPr>
              <a:t>) </a:t>
            </a:r>
            <a:r>
              <a:rPr lang="ar-KW" sz="2000" b="1" dirty="0">
                <a:solidFill>
                  <a:schemeClr val="tx2"/>
                </a:solidFill>
                <a:cs typeface="mohammad bold art 1" pitchFamily="2" charset="-78"/>
              </a:rPr>
              <a:t>هل وضع سوق المال الحالي في دولة الكويت مهيأ لتطبيق نظام التصويت التراكمي ؟</a:t>
            </a:r>
            <a:endParaRPr lang="en-US" sz="20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533401" y="2842652"/>
            <a:ext cx="8220626" cy="31409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KW" sz="2400" dirty="0" smtClean="0">
                <a:cs typeface="mohammad bold art 1" pitchFamily="2" charset="-78"/>
              </a:rPr>
              <a:t>أهم الأسباب</a:t>
            </a:r>
          </a:p>
          <a:p>
            <a:pPr algn="r" rtl="1"/>
            <a:endParaRPr lang="ar-KW" sz="2400" dirty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-نعم:</a:t>
            </a:r>
            <a:endParaRPr lang="ar-KW" sz="2400" dirty="0">
              <a:cs typeface="mohammad bold art 1" pitchFamily="2" charset="-78"/>
            </a:endParaRP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ضمان </a:t>
            </a:r>
            <a:r>
              <a:rPr lang="ar-KW" sz="2400" dirty="0">
                <a:cs typeface="mohammad bold art 1" pitchFamily="2" charset="-78"/>
              </a:rPr>
              <a:t>التمثيل العادل لحقوق </a:t>
            </a:r>
            <a:r>
              <a:rPr lang="ar-KW" sz="2400" dirty="0" smtClean="0">
                <a:cs typeface="mohammad bold art 1" pitchFamily="2" charset="-78"/>
              </a:rPr>
              <a:t>الأقلية.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السوق مهيأ في ظل التطورات الرقابية الأخيرة.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وعي المستثمرين.</a:t>
            </a:r>
          </a:p>
          <a:p>
            <a:pPr algn="r" rtl="1"/>
            <a:endParaRPr lang="ar-KW" sz="2400" dirty="0" smtClean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-لا: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يتطلب مزيد من التوعية لصغار </a:t>
            </a:r>
            <a:r>
              <a:rPr lang="ar-KW" sz="2400" dirty="0" smtClean="0">
                <a:cs typeface="mohammad bold art 1" pitchFamily="2" charset="-78"/>
              </a:rPr>
              <a:t>المستثمرين.</a:t>
            </a:r>
            <a:endParaRPr lang="ar-KW" sz="2400" dirty="0">
              <a:cs typeface="mohammad bold art 1" pitchFamily="2" charset="-78"/>
            </a:endParaRP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يشكل عائق لإدراج </a:t>
            </a:r>
            <a:r>
              <a:rPr lang="ar-KW" sz="2400" dirty="0">
                <a:cs typeface="mohammad bold art 1" pitchFamily="2" charset="-78"/>
              </a:rPr>
              <a:t>الشركات </a:t>
            </a:r>
            <a:r>
              <a:rPr lang="ar-KW" sz="2400" dirty="0" smtClean="0">
                <a:cs typeface="mohammad bold art 1" pitchFamily="2" charset="-78"/>
              </a:rPr>
              <a:t>العائلية.</a:t>
            </a:r>
            <a:endParaRPr lang="ar-KW" sz="2400" dirty="0">
              <a:cs typeface="mohammad bold art 1" pitchFamily="2" charset="-78"/>
            </a:endParaRP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يحتاج السوق مزيد من </a:t>
            </a:r>
            <a:r>
              <a:rPr lang="ar-KW" sz="2400" dirty="0" smtClean="0">
                <a:cs typeface="mohammad bold art 1" pitchFamily="2" charset="-78"/>
              </a:rPr>
              <a:t>الوقت.</a:t>
            </a:r>
            <a:endParaRPr lang="ar-KW" sz="2400" dirty="0">
              <a:cs typeface="mohammad bold art 1" pitchFamily="2" charset="-78"/>
            </a:endParaRP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نتيجة سيطرة </a:t>
            </a:r>
            <a:r>
              <a:rPr lang="ar-KW" sz="2400" dirty="0">
                <a:cs typeface="mohammad bold art 1" pitchFamily="2" charset="-78"/>
              </a:rPr>
              <a:t>كبار </a:t>
            </a:r>
            <a:r>
              <a:rPr lang="ar-KW" sz="2400" dirty="0" smtClean="0">
                <a:cs typeface="mohammad bold art 1" pitchFamily="2" charset="-78"/>
              </a:rPr>
              <a:t>الملاك.</a:t>
            </a:r>
            <a:endParaRPr lang="ar-KW" sz="2400" dirty="0">
              <a:cs typeface="mohammad bold art 1" pitchFamily="2" charset="-78"/>
            </a:endParaRP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حداثة </a:t>
            </a:r>
            <a:r>
              <a:rPr lang="ar-KW" sz="2400" dirty="0">
                <a:cs typeface="mohammad bold art 1" pitchFamily="2" charset="-78"/>
              </a:rPr>
              <a:t>التشريعات </a:t>
            </a:r>
            <a:r>
              <a:rPr lang="ar-KW" sz="2400" dirty="0" smtClean="0">
                <a:cs typeface="mohammad bold art 1" pitchFamily="2" charset="-78"/>
              </a:rPr>
              <a:t>والحاجة إلى إدخال بعض التعديلات عليها.</a:t>
            </a:r>
            <a:endParaRPr lang="ar-KW" sz="2400" dirty="0">
              <a:cs typeface="mohammad bold art 1" pitchFamily="2" charset="-78"/>
            </a:endParaRPr>
          </a:p>
          <a:p>
            <a:pPr algn="r" rtl="1"/>
            <a:endParaRPr lang="ar-KW" sz="2400" dirty="0">
              <a:cs typeface="mohammad bold art 1" pitchFamily="2" charset="-78"/>
            </a:endParaRPr>
          </a:p>
          <a:p>
            <a:pPr algn="r" rtl="1"/>
            <a:endParaRPr lang="ar-KW" sz="2400" dirty="0" smtClean="0">
              <a:cs typeface="mohammad bold art 1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631" y="1569958"/>
            <a:ext cx="8001794" cy="101728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76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1840" y="151779"/>
            <a:ext cx="5616624" cy="1078059"/>
          </a:xfrm>
        </p:spPr>
        <p:txBody>
          <a:bodyPr>
            <a:noAutofit/>
          </a:bodyPr>
          <a:lstStyle/>
          <a:p>
            <a:pPr algn="just" rtl="1"/>
            <a:r>
              <a:rPr lang="ar-KW" sz="2500" b="1" dirty="0">
                <a:solidFill>
                  <a:schemeClr val="tx2"/>
                </a:solidFill>
                <a:cs typeface="mohammad bold art 1" pitchFamily="2" charset="-78"/>
              </a:rPr>
              <a:t>2) هل وضع سوق المال الحالي في دولة الكويت مهيأ لتطبيق نظام التصويت التراكمي ؟</a:t>
            </a:r>
            <a:r>
              <a:rPr lang="ar-KW" sz="2500" b="1" dirty="0" smtClean="0">
                <a:solidFill>
                  <a:schemeClr val="tx2"/>
                </a:solidFill>
                <a:cs typeface="mohammad bold art 1" pitchFamily="2" charset="-78"/>
              </a:rPr>
              <a:t>(تابع)</a:t>
            </a:r>
            <a:endParaRPr lang="en-US" sz="25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871539" y="1294778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كافة الجهات: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871538" y="2779365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3023938" y="4247107"/>
            <a:ext cx="5876925" cy="622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الشركات غير المدرجة: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8240" y="1847878"/>
            <a:ext cx="8001794" cy="101728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88038" y="3401418"/>
            <a:ext cx="7321581" cy="84568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444" y="4980781"/>
            <a:ext cx="8639175" cy="7524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24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2476" y="64493"/>
            <a:ext cx="5586289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200" b="1" dirty="0">
                <a:solidFill>
                  <a:schemeClr val="tx2"/>
                </a:solidFill>
                <a:cs typeface="mohammad bold art 1" pitchFamily="2" charset="-78"/>
              </a:rPr>
              <a:t>3</a:t>
            </a:r>
            <a:r>
              <a:rPr lang="ar-KW" sz="2400" b="1" dirty="0">
                <a:solidFill>
                  <a:schemeClr val="tx2"/>
                </a:solidFill>
                <a:cs typeface="mohammad bold art 1" pitchFamily="2" charset="-78"/>
              </a:rPr>
              <a:t>) هل توجد عوائق تواجه الشركات في دولة الكويت لتطبيق نظام التصويت التراكمي  ؟</a:t>
            </a:r>
            <a:endParaRPr lang="en-US" sz="24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1A151-84BD-4E71-B744-C440629F458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777952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533401" y="2708920"/>
            <a:ext cx="8220626" cy="3513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KW" sz="2400" dirty="0" smtClean="0">
                <a:cs typeface="mohammad bold art 1" pitchFamily="2" charset="-78"/>
              </a:rPr>
              <a:t>أهم الأسباب</a:t>
            </a:r>
          </a:p>
          <a:p>
            <a:pPr algn="r" rtl="1"/>
            <a:endParaRPr lang="ar-KW" sz="2400" dirty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-نعم: 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عدم وجود نظام إلكتروني يسمح بالتصويت بشكل مباشر من قبل المساهم بدلاً عن منح التفويضات</a:t>
            </a:r>
            <a:r>
              <a:rPr lang="ar-KW" sz="2400" dirty="0" smtClean="0">
                <a:cs typeface="mohammad bold art 1" pitchFamily="2" charset="-78"/>
              </a:rPr>
              <a:t>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تخوف، حيث لم تنجح التجربة </a:t>
            </a:r>
            <a:r>
              <a:rPr lang="ar-KW" sz="2400" dirty="0" smtClean="0">
                <a:cs typeface="mohammad bold art 1" pitchFamily="2" charset="-78"/>
              </a:rPr>
              <a:t>عندما </a:t>
            </a:r>
            <a:r>
              <a:rPr lang="ar-KW" sz="2400" dirty="0">
                <a:cs typeface="mohammad bold art 1" pitchFamily="2" charset="-78"/>
              </a:rPr>
              <a:t>تم فرضه في قانون الشركات</a:t>
            </a:r>
            <a:r>
              <a:rPr lang="ar-KW" sz="2400" dirty="0" smtClean="0">
                <a:cs typeface="mohammad bold art 1" pitchFamily="2" charset="-78"/>
              </a:rPr>
              <a:t>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 قانون الشركات لم يجعل التصويت التراكمي إلزامي</a:t>
            </a:r>
            <a:r>
              <a:rPr lang="ar-KW" sz="2400" dirty="0" smtClean="0">
                <a:cs typeface="mohammad bold art 1" pitchFamily="2" charset="-78"/>
              </a:rPr>
              <a:t>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 smtClean="0">
                <a:cs typeface="mohammad bold art 1" pitchFamily="2" charset="-78"/>
              </a:rPr>
              <a:t>يشكلون كبار </a:t>
            </a:r>
            <a:r>
              <a:rPr lang="ar-KW" sz="2400" dirty="0">
                <a:cs typeface="mohammad bold art 1" pitchFamily="2" charset="-78"/>
              </a:rPr>
              <a:t>الملاك </a:t>
            </a:r>
            <a:r>
              <a:rPr lang="ar-KW" sz="2400" dirty="0" smtClean="0">
                <a:cs typeface="mohammad bold art 1" pitchFamily="2" charset="-78"/>
              </a:rPr>
              <a:t>(سواء </a:t>
            </a:r>
            <a:r>
              <a:rPr lang="ar-KW" sz="2400" dirty="0">
                <a:cs typeface="mohammad bold art 1" pitchFamily="2" charset="-78"/>
              </a:rPr>
              <a:t>من خلال الملكية الفردية أو </a:t>
            </a:r>
            <a:r>
              <a:rPr lang="ar-KW" sz="2400" dirty="0" smtClean="0">
                <a:cs typeface="mohammad bold art 1" pitchFamily="2" charset="-78"/>
              </a:rPr>
              <a:t>العائلية </a:t>
            </a:r>
            <a:r>
              <a:rPr lang="ar-KW" sz="2400" dirty="0">
                <a:cs typeface="mohammad bold art 1" pitchFamily="2" charset="-78"/>
              </a:rPr>
              <a:t>أو </a:t>
            </a:r>
            <a:r>
              <a:rPr lang="ar-KW" sz="2400" dirty="0" smtClean="0">
                <a:cs typeface="mohammad bold art 1" pitchFamily="2" charset="-78"/>
              </a:rPr>
              <a:t>التكتلات) </a:t>
            </a:r>
            <a:r>
              <a:rPr lang="ar-KW" sz="2400" dirty="0">
                <a:cs typeface="mohammad bold art 1" pitchFamily="2" charset="-78"/>
              </a:rPr>
              <a:t>عائق، حيث يؤثر التصويت التراكمي بشكل سلبي على سيطرتهم على الشركات</a:t>
            </a:r>
            <a:r>
              <a:rPr lang="ar-KW" sz="2400" dirty="0" smtClean="0">
                <a:cs typeface="mohammad bold art 1" pitchFamily="2" charset="-78"/>
              </a:rPr>
              <a:t>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عدم وعي صغار المساهمين بنظام التصويت التراكمي، وكذلك عدم الوعي في نشاط الشركة وبالتالي عدم اختيار المرشحين المناسبين لعضوية مجلس الإدارة</a:t>
            </a:r>
            <a:r>
              <a:rPr lang="ar-KW" sz="2400" dirty="0" smtClean="0">
                <a:cs typeface="mohammad bold art 1" pitchFamily="2" charset="-78"/>
              </a:rPr>
              <a:t>.</a:t>
            </a:r>
          </a:p>
          <a:p>
            <a:pPr marL="171450" indent="-17145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التصويت التراكمي يخلق حالة من عدم التجانس بين أعضاء مجلس الإدارة، مما يؤثر على قرار الشركة الاستثماري.</a:t>
            </a:r>
            <a:endParaRPr lang="ar-KW" sz="2400" dirty="0" smtClean="0">
              <a:cs typeface="mohammad bold art 1" pitchFamily="2" charset="-78"/>
            </a:endParaRPr>
          </a:p>
          <a:p>
            <a:pPr algn="r" rtl="1"/>
            <a:endParaRPr lang="ar-KW" sz="2400" dirty="0" smtClean="0">
              <a:cs typeface="mohammad bold art 1" pitchFamily="2" charset="-78"/>
            </a:endParaRPr>
          </a:p>
          <a:p>
            <a:pPr algn="r" rtl="1"/>
            <a:r>
              <a:rPr lang="ar-KW" sz="2400" dirty="0" smtClean="0">
                <a:cs typeface="mohammad bold art 1" pitchFamily="2" charset="-78"/>
              </a:rPr>
              <a:t>-لا : </a:t>
            </a:r>
          </a:p>
          <a:p>
            <a:pPr marL="228600" indent="-228600" algn="r" rtl="1">
              <a:buFont typeface="+mj-lt"/>
              <a:buAutoNum type="arabicPeriod"/>
            </a:pPr>
            <a:r>
              <a:rPr lang="ar-KW" sz="2400" dirty="0">
                <a:cs typeface="mohammad bold art 1" pitchFamily="2" charset="-78"/>
              </a:rPr>
              <a:t>لا توجد عوائق في ظل توافر البيئة الرقابية، وعدم وجود تكلفة لتطبيق نظام التصويت التراكمي، وخبرة الشركات، ووجود الآليات التي ممكن معها تطبيق نظام التصويت التراكمي</a:t>
            </a:r>
            <a:r>
              <a:rPr lang="ar-KW" sz="2400" dirty="0" smtClean="0">
                <a:cs typeface="mohammad bold art 1" pitchFamily="2" charset="-78"/>
              </a:rPr>
              <a:t>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608" y="1743910"/>
            <a:ext cx="7802690" cy="8552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246639"/>
            <a:ext cx="2808312" cy="98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142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8731</TotalTime>
  <Words>1444</Words>
  <Application>Microsoft Office PowerPoint</Application>
  <PresentationFormat>On-screen Show (4:3)</PresentationFormat>
  <Paragraphs>256</Paragraphs>
  <Slides>30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microsoft sans serif</vt:lpstr>
      <vt:lpstr>mohammad bold art 1</vt:lpstr>
      <vt:lpstr>Times New Roman</vt:lpstr>
      <vt:lpstr>Office Theme</vt:lpstr>
      <vt:lpstr>PowerPoint Presentation</vt:lpstr>
      <vt:lpstr>نبذة</vt:lpstr>
      <vt:lpstr>الجهات المشاركة في الاستبيان</vt:lpstr>
      <vt:lpstr>PowerPoint Presentation</vt:lpstr>
      <vt:lpstr>1) هل تتفق مع أن يكون نظام التصويت التراكمي إلزامياً ؟</vt:lpstr>
      <vt:lpstr>1) هل تتفق مع أن يكون نظام التصويت التراكمي إلزامياً ؟ (تابع)</vt:lpstr>
      <vt:lpstr>2) هل وضع سوق المال الحالي في دولة الكويت مهيأ لتطبيق نظام التصويت التراكمي ؟</vt:lpstr>
      <vt:lpstr>2) هل وضع سوق المال الحالي في دولة الكويت مهيأ لتطبيق نظام التصويت التراكمي ؟(تابع)</vt:lpstr>
      <vt:lpstr>3) هل توجد عوائق تواجه الشركات في دولة الكويت لتطبيق نظام التصويت التراكمي  ؟</vt:lpstr>
      <vt:lpstr>3) هل توجد عوائق تواجه الشركات في دولة الكويت لتطبيق نظام التصويت التراكمي  ؟ (تابع)</vt:lpstr>
      <vt:lpstr>4) ما هو تأثير تطبيق نظام التصويت التراكمي على مصالح كبار المساهمين ؟</vt:lpstr>
      <vt:lpstr>4) ما هو تأثير تطبيق نظام التصويت التراكمي على مصالح كبار المساهمين ؟ (تابع)</vt:lpstr>
      <vt:lpstr>5) هل تفضل استخدام نظام التصويت التراكمي أو نظام التصويت العادي ؟</vt:lpstr>
      <vt:lpstr>5) هل تفضل استخدام نظام التصويت التراكمي أو نظام التصويت العادي ؟ (تابع)</vt:lpstr>
      <vt:lpstr>6) هل يعتبر نظام التصويت التراكمي من الأدوات الفعّالة لحماية  حقوق صغار المساهمين (حقوق الأقلية)؟</vt:lpstr>
      <vt:lpstr>6) هل يعتبر نظام التصويت التراكمي من الأدوات الفعّالة لحماية  حقوق صغار المساهمين (حقوق الأقلية)؟ (تابع)</vt:lpstr>
      <vt:lpstr>7) هل آلية التصويت عن بعد باستخدام وسائل الاتصال الحديثة تساهم في تفعيل نظام التصويت التراكمي ؟</vt:lpstr>
      <vt:lpstr>7) هل آلية التصويت عن بعد باستخدام وسائل الاتصال الحديثة تساهم في تفعيل نظام التصويت التراكمي ؟ (تابع)</vt:lpstr>
      <vt:lpstr>8) هل مساهمي الشركات بشكل عام وصغار المساهمين (الأقلية) بشكل خاص بحاجة إلى المزيد من التوعية بنظام التصويت التراكمي ؟</vt:lpstr>
      <vt:lpstr>9) ما هي وسائل التوعية المناسبة  لنشر أهمية وكيفية تطبيق نظام التصويت التراكمي بين كافة الأطراف ذات العلاقة؟</vt:lpstr>
      <vt:lpstr>10) هل يعد تطبيق نظام التصويت التراكمي أحد السمات الجاذبة لرؤوس الأموال للاستثمار في الشركات ؟</vt:lpstr>
      <vt:lpstr>11) هل يعد تطبيق نظام التصويت التراكمي أحد السمات المحفزة للمستثمر المؤسسي للاستثمار في الشركات ؟</vt:lpstr>
      <vt:lpstr>11) هل يعد تطبيق نظام التصويت التراكمي أحد السمات المحفزة للمستثمر المؤسسي للاستثمار في الشركات ؟ (تابع)</vt:lpstr>
      <vt:lpstr>12) هل يعود تطبيق نظام التصويت التراكمي بالنفع على مساهمي الشركة ؟</vt:lpstr>
      <vt:lpstr>12) هل يعود تطبيق نظام التصويت التراكمي بالنفع على مساهمي الشركة ؟ (تابع)</vt:lpstr>
      <vt:lpstr>13) هل يشكل تطبيق نظام التصويت التراكمي قيمة مضافة للسوق المحلي ؟</vt:lpstr>
      <vt:lpstr>13) هل يشكل تطبيق نظام التصويت التراكمي قيمة مضافة للسوق المحلي ؟  (تابع)</vt:lpstr>
      <vt:lpstr>14) هل يؤثر نظام التصويت التراكمي في فاعلية اتخاذ القرار في الشركات العائلية ؟ </vt:lpstr>
      <vt:lpstr>15) هل يعزز  نظام التصويت التراكمي من كفاءة اتخاذ القرار في الشركات المملوكة للدولة State  owned enterprises؟ </vt:lpstr>
      <vt:lpstr>شــكــراً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ورشة عمل</dc:title>
  <dc:creator>Fouad Al-Ateeqi</dc:creator>
  <cp:lastModifiedBy>Ahmad Al Nasser</cp:lastModifiedBy>
  <cp:revision>227</cp:revision>
  <cp:lastPrinted>2018-02-13T05:02:27Z</cp:lastPrinted>
  <dcterms:created xsi:type="dcterms:W3CDTF">2014-09-25T11:33:14Z</dcterms:created>
  <dcterms:modified xsi:type="dcterms:W3CDTF">2018-03-21T16:58:16Z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aa112cfa-540d-4a4c-981a-df0791a67c4a</vt:lpwstr>
  </property>
  <property fmtid="{D5CDD505-2E9C-101B-9397-08002B2CF9AE}" pid="3" name="CMAClassification">
    <vt:lpwstr>Internal</vt:lpwstr>
  </property>
  <property fmtid="{D5CDD505-2E9C-101B-9397-08002B2CF9AE}" pid="4" name="DocumentMarkings">
    <vt:lpwstr>CMA Data Classification: Select Classification Level;CMA Data Classification: Internal;CMA Data Classification: Internal;CMA Data Classification: Internal;CMA Data Classification: Internal;CMA Data Classification: Public;CMA Data Classification: Public;CM</vt:lpwstr>
  </property>
  <property fmtid="{D5CDD505-2E9C-101B-9397-08002B2CF9AE}" pid="5" name="Classification">
    <vt:lpwstr>Public</vt:lpwstr>
  </property>
</Properties>
</file>